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674" r:id="rId2"/>
    <p:sldId id="313" r:id="rId3"/>
    <p:sldId id="636" r:id="rId4"/>
    <p:sldId id="675" r:id="rId5"/>
    <p:sldId id="676" r:id="rId6"/>
    <p:sldId id="677" r:id="rId7"/>
    <p:sldId id="288" r:id="rId8"/>
    <p:sldId id="289" r:id="rId9"/>
    <p:sldId id="678" r:id="rId10"/>
    <p:sldId id="687" r:id="rId11"/>
    <p:sldId id="686" r:id="rId12"/>
    <p:sldId id="303" r:id="rId13"/>
    <p:sldId id="301" r:id="rId14"/>
    <p:sldId id="417" r:id="rId15"/>
    <p:sldId id="418" r:id="rId16"/>
    <p:sldId id="419" r:id="rId17"/>
    <p:sldId id="420" r:id="rId18"/>
    <p:sldId id="421" r:id="rId19"/>
    <p:sldId id="422" r:id="rId20"/>
    <p:sldId id="690" r:id="rId21"/>
    <p:sldId id="688" r:id="rId22"/>
    <p:sldId id="689" r:id="rId23"/>
    <p:sldId id="691" r:id="rId24"/>
    <p:sldId id="310" r:id="rId25"/>
    <p:sldId id="311" r:id="rId26"/>
    <p:sldId id="312" r:id="rId27"/>
    <p:sldId id="682" r:id="rId28"/>
    <p:sldId id="702" r:id="rId29"/>
    <p:sldId id="699" r:id="rId30"/>
    <p:sldId id="716" r:id="rId31"/>
    <p:sldId id="314" r:id="rId32"/>
    <p:sldId id="692" r:id="rId33"/>
    <p:sldId id="723" r:id="rId34"/>
    <p:sldId id="693" r:id="rId35"/>
    <p:sldId id="694" r:id="rId36"/>
    <p:sldId id="392" r:id="rId37"/>
    <p:sldId id="397" r:id="rId38"/>
    <p:sldId id="720" r:id="rId39"/>
    <p:sldId id="721" r:id="rId40"/>
    <p:sldId id="722" r:id="rId41"/>
    <p:sldId id="724" r:id="rId42"/>
    <p:sldId id="703" r:id="rId43"/>
    <p:sldId id="704" r:id="rId44"/>
    <p:sldId id="700" r:id="rId45"/>
    <p:sldId id="717" r:id="rId46"/>
    <p:sldId id="701" r:id="rId47"/>
    <p:sldId id="705" r:id="rId48"/>
    <p:sldId id="718" r:id="rId49"/>
    <p:sldId id="706" r:id="rId50"/>
    <p:sldId id="707" r:id="rId51"/>
    <p:sldId id="719" r:id="rId52"/>
    <p:sldId id="708" r:id="rId53"/>
    <p:sldId id="709" r:id="rId54"/>
    <p:sldId id="710" r:id="rId55"/>
    <p:sldId id="711" r:id="rId56"/>
    <p:sldId id="714" r:id="rId57"/>
    <p:sldId id="726" r:id="rId58"/>
    <p:sldId id="712" r:id="rId59"/>
    <p:sldId id="715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8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0B86A-0DB8-2C4F-A8D6-776093F4D744}" type="datetimeFigureOut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6B5B-AE61-D048-B45D-1FEA87E5D4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21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34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0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71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744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452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17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306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589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39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108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04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89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12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13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60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62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151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98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CC897-3E73-DB45-891B-4C178E23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2F2331-756B-4D48-BB13-E7ED1FC68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4D28-AF81-A647-A0BD-365925EE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A24F-6F97-874E-97E9-B7A350318C85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295369-02BF-EE4A-AE4D-DE1F57D8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C26A43-280B-0149-9CB4-DABC5C9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47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12856-CF8C-924A-BF15-5CA4A618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AF503B-4B24-6A42-9310-A984A5141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17B81-2F77-FE42-8A9D-22342C2E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F92C-CBC0-1D4F-8921-A540B49EEFEC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AE8A8D-4D60-0D48-B4E4-D7EA443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A1FDBA-DF88-434C-A394-FE1776D2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5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4E63F7E-2D13-5844-A36C-619E5056F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351690-6ECA-454B-B103-9EF7E078C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20F85-D9F3-304A-A4A5-A7FE0540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F8BA-E04E-B14E-8EF2-9A79358EE239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514756-FD35-C548-A335-0A6E5CCC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BC5C4B-AF06-AD47-9BC1-F9C16AD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41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F586F-93F3-EC48-93F7-7B6BF621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7E5330-B3C6-9840-9606-7343DCB94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411DE9-4B1D-9C48-97A1-F7795C5F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298F-43CD-1849-AC8C-C3EA6928D739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056E1B-C904-2145-BB9B-101193CE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DAF2FE-3A40-2240-870D-0B63BE66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66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4B72E2-BCD0-604A-A978-8AE2722C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38BB8D-C672-0D45-B588-12CF5B0F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E070F2-25CB-C640-9AC5-EDE8AFC6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D200-84B6-574A-903F-457773D7E808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7BC825-D6F7-3549-8863-08C696B2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04EAB4-C243-4B4A-B93B-602DC1EA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0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59C43-6C98-404F-9D56-0A952A28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31E723-245B-6D49-91C7-285D4CF7C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79AD0A-3859-6F40-9CB0-C6D05CF8F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B156D5-4857-6741-9299-52B3C0F1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DAA-24BE-D444-944E-B1B620560376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2BC655-2ACE-BB4C-AC67-1C983F7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0CF52D-CFAA-A747-91D4-0247A5D8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8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555BEF-0FFB-2E40-B848-24A974CB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F48386-6408-4E46-96FC-C4F2CE881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9EBF28-F631-F44B-9382-EC53B18F4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8A7403-8EAE-7C44-A4B2-8668EEA94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DF5E1F-A941-B942-8EAA-0A23069BA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694A912-AAC4-D744-98A5-952E50AA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BAFA3-9B8E-2346-97DE-F26F227F9F0D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DE7F30-BFC3-A447-81C5-F58169DA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D6FF527-A42B-654A-BA1C-CE52150F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13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6E530C-E82B-834B-9B4F-76CD26FD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272228-CF15-324F-8B3E-10166403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BAC86-5247-F142-8798-79C1BDDF6165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212D85-727D-0045-9CD4-8322A430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E326F5-6917-8345-A80C-F583E9E4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73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9B20756-4FD0-7745-BCA2-03D5D06B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80A6-92AA-104D-AB90-78F2E37DBB6D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924BDD-E663-4949-A439-AE0C69BF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7AE0A2-833B-B845-BC50-400EA745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56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C514B-840D-5B44-87BB-4E0B4FC8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768C06-EC97-0A49-8493-C250A4CB2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56F02C-4C6C-F842-9B13-6961F130B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8FDD2B-CF60-1941-BDC7-E639D4CD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1EC7-B6AB-B542-8816-C6F1DBD3E541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A370AD-046B-9345-AEFB-6D1E368C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4ED44D-E4E1-5044-B600-95CDDE3A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85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BA33A0-73EE-8F4E-83BF-8CC5D72A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4FF6A3F-D3BC-AF48-A4B0-00F91846A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67E76-8D15-AA40-9032-8DA7194E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AB3E8E-EA64-3C49-88BF-D59E2A29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F615-1B33-5547-ACBC-DBF9144BEBE5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6D6AD6-3063-B444-AF91-727F98F6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35C240-581B-494C-BAAB-418DA8BF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77DCD4B-2AA4-074B-9A78-ECEC8FC8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B00B55-A723-2645-9621-E015EF0B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0673C2-BDC0-774C-A835-58FE3BD31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1DCA-B48E-394A-9721-68616ED6D5CA}" type="datetime1">
              <a:rPr kumimoji="1" lang="ja-JP" altLang="en-US" smtClean="0"/>
              <a:t>2020/8/9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86160-A365-BB4B-98D9-A0C7BC95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21408B-05AB-DB40-AA16-926C561D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0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service/licens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7/76/FlybackExample.GI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hyperlink" Target="https://upload.wikimedia.org/wikipedia/commons/f/f8/Lichtbogen_3000_Volt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101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9j6ZRsOUrI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nPnwET4x9k&amp;feature=emb_logo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0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0/05/Relay_Parts.jp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395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ja-JP" sz="4500" dirty="0"/>
              <a:t>Session 3:</a:t>
            </a:r>
            <a:br>
              <a:rPr lang="en-US" altLang="ja-JP" sz="4500" dirty="0"/>
            </a:br>
            <a:r>
              <a:rPr lang="en-US" altLang="ja-JP" sz="4500" dirty="0"/>
              <a:t>DC </a:t>
            </a:r>
            <a:r>
              <a:rPr lang="en-US" altLang="ja-JP" sz="4500" dirty="0" err="1"/>
              <a:t>Motor,Transistor</a:t>
            </a:r>
            <a:r>
              <a:rPr lang="en-US" altLang="ja-JP" sz="4500" dirty="0"/>
              <a:t>, </a:t>
            </a:r>
            <a:r>
              <a:rPr lang="en-US" altLang="ja-JP" sz="4500" dirty="0" err="1"/>
              <a:t>Flyback</a:t>
            </a:r>
            <a:r>
              <a:rPr lang="en-US" altLang="ja-JP" sz="4500" dirty="0"/>
              <a:t> Diode,</a:t>
            </a:r>
            <a:br>
              <a:rPr lang="en-US" altLang="ja-JP" sz="4500" dirty="0"/>
            </a:br>
            <a:r>
              <a:rPr lang="en-US" altLang="ja-JP" sz="4500" dirty="0"/>
              <a:t>and Other Parts</a:t>
            </a:r>
            <a:endParaRPr kumimoji="1" lang="ja-JP" altLang="en-US" sz="450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6466F9FD-D835-7842-B9E8-7DBB66DD7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ja-CN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78942-F564-5843-920D-1CB2EB05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kumimoji="1" lang="ja-JP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ja-JP" sz="2000" dirty="0"/>
              <a:t>The digital output #9 is connected to the </a:t>
            </a:r>
            <a:r>
              <a:rPr lang="en-US" altLang="ja-JP" sz="2000" dirty="0"/>
              <a:t>‘base’ pin of the PN2222A transistor (via a 330</a:t>
            </a:r>
            <a:r>
              <a:rPr lang="en-US" altLang="ja-CN" sz="2000" dirty="0"/>
              <a:t>Ω resister</a:t>
            </a:r>
            <a:r>
              <a:rPr lang="ja-CN" altLang="en-US" sz="2000" dirty="0"/>
              <a:t>）</a:t>
            </a:r>
            <a:r>
              <a:rPr lang="en-US" altLang="ja-CN" sz="2000" dirty="0"/>
              <a:t>, then it is connected to the ground via the emitter.</a:t>
            </a:r>
            <a:endParaRPr kumimoji="1" lang="en-US" altLang="ja-JP" sz="2000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AC95F34F-7951-054F-9C22-9ED6A203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30" y="2610834"/>
            <a:ext cx="2641600" cy="318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46F85-ACFC-3642-B29B-E5F2AC8F153D}"/>
              </a:ext>
            </a:extLst>
          </p:cNvPr>
          <p:cNvSpPr txBox="1"/>
          <p:nvPr/>
        </p:nvSpPr>
        <p:spPr>
          <a:xfrm>
            <a:off x="8333925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415D5E-64CD-E148-934F-F74E405E770A}"/>
              </a:ext>
            </a:extLst>
          </p:cNvPr>
          <p:cNvSpPr txBox="1"/>
          <p:nvPr/>
        </p:nvSpPr>
        <p:spPr>
          <a:xfrm>
            <a:off x="8970944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4C137A-0857-8F40-A531-DE9B2F5511F9}"/>
              </a:ext>
            </a:extLst>
          </p:cNvPr>
          <p:cNvSpPr txBox="1"/>
          <p:nvPr/>
        </p:nvSpPr>
        <p:spPr>
          <a:xfrm>
            <a:off x="9571387" y="5590242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9" name="図 38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41B3D04A-A388-1443-BBB4-6BF026BD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89765A2-458E-0D40-A3B7-3842CAE7781C}"/>
              </a:ext>
            </a:extLst>
          </p:cNvPr>
          <p:cNvCxnSpPr>
            <a:cxnSpLocks/>
          </p:cNvCxnSpPr>
          <p:nvPr/>
        </p:nvCxnSpPr>
        <p:spPr>
          <a:xfrm flipH="1" flipV="1">
            <a:off x="3111335" y="4651500"/>
            <a:ext cx="2630384" cy="144696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AE6C1F9-7D1A-BE4E-BEBF-3336A916A693}"/>
              </a:ext>
            </a:extLst>
          </p:cNvPr>
          <p:cNvCxnSpPr>
            <a:cxnSpLocks/>
          </p:cNvCxnSpPr>
          <p:nvPr/>
        </p:nvCxnSpPr>
        <p:spPr>
          <a:xfrm>
            <a:off x="3823855" y="3865418"/>
            <a:ext cx="1917864" cy="33470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C64FB53-46EC-8D46-810B-D10043450FE0}"/>
              </a:ext>
            </a:extLst>
          </p:cNvPr>
          <p:cNvCxnSpPr>
            <a:cxnSpLocks/>
          </p:cNvCxnSpPr>
          <p:nvPr/>
        </p:nvCxnSpPr>
        <p:spPr>
          <a:xfrm flipV="1">
            <a:off x="2901085" y="3865418"/>
            <a:ext cx="148441" cy="38001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774718E-B602-DA41-A7F1-095B80209A05}"/>
              </a:ext>
            </a:extLst>
          </p:cNvPr>
          <p:cNvCxnSpPr>
            <a:cxnSpLocks/>
          </p:cNvCxnSpPr>
          <p:nvPr/>
        </p:nvCxnSpPr>
        <p:spPr>
          <a:xfrm flipV="1">
            <a:off x="3111335" y="3793720"/>
            <a:ext cx="712520" cy="8459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92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AAAE8B00-793E-DD42-B23F-37D22898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AC95F34F-7951-054F-9C22-9ED6A2035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30" y="2610834"/>
            <a:ext cx="2641600" cy="31877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The power is supplied from the 5v pin and </a:t>
            </a:r>
            <a:r>
              <a:rPr lang="en-US" altLang="ja-JP" sz="2000" dirty="0"/>
              <a:t>drawn to the collector (then, going to the GND</a:t>
            </a:r>
            <a:r>
              <a:rPr lang="ja-JP" altLang="en-US" sz="2000"/>
              <a:t> </a:t>
            </a:r>
            <a:r>
              <a:rPr lang="en-US" altLang="ja-JP" sz="2000" dirty="0"/>
              <a:t>via the emitter). The amount of the electric current of this route is controlled by the output from the digital output that goes through the base. 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46F85-ACFC-3642-B29B-E5F2AC8F153D}"/>
              </a:ext>
            </a:extLst>
          </p:cNvPr>
          <p:cNvSpPr txBox="1"/>
          <p:nvPr/>
        </p:nvSpPr>
        <p:spPr>
          <a:xfrm>
            <a:off x="8333925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415D5E-64CD-E148-934F-F74E405E770A}"/>
              </a:ext>
            </a:extLst>
          </p:cNvPr>
          <p:cNvSpPr txBox="1"/>
          <p:nvPr/>
        </p:nvSpPr>
        <p:spPr>
          <a:xfrm>
            <a:off x="8970944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4C137A-0857-8F40-A531-DE9B2F5511F9}"/>
              </a:ext>
            </a:extLst>
          </p:cNvPr>
          <p:cNvSpPr txBox="1"/>
          <p:nvPr/>
        </p:nvSpPr>
        <p:spPr>
          <a:xfrm>
            <a:off x="9571387" y="5590242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1E291E8-D11D-314F-B9F3-69AAAA597568}"/>
              </a:ext>
            </a:extLst>
          </p:cNvPr>
          <p:cNvCxnSpPr>
            <a:cxnSpLocks/>
          </p:cNvCxnSpPr>
          <p:nvPr/>
        </p:nvCxnSpPr>
        <p:spPr>
          <a:xfrm flipH="1">
            <a:off x="2913321" y="4798641"/>
            <a:ext cx="1275907" cy="379415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60AECEB-9FA7-D64F-A9B5-9C34BFD6093C}"/>
              </a:ext>
            </a:extLst>
          </p:cNvPr>
          <p:cNvCxnSpPr>
            <a:cxnSpLocks/>
          </p:cNvCxnSpPr>
          <p:nvPr/>
        </p:nvCxnSpPr>
        <p:spPr>
          <a:xfrm>
            <a:off x="3823855" y="3865418"/>
            <a:ext cx="1917864" cy="33470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A680FB0-E74A-7D45-A969-850F930452B4}"/>
              </a:ext>
            </a:extLst>
          </p:cNvPr>
          <p:cNvCxnSpPr>
            <a:cxnSpLocks/>
          </p:cNvCxnSpPr>
          <p:nvPr/>
        </p:nvCxnSpPr>
        <p:spPr>
          <a:xfrm flipV="1">
            <a:off x="2470164" y="4348716"/>
            <a:ext cx="325485" cy="531887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CD446F8-35CC-BC48-AA3E-E37BBFFA8D4A}"/>
              </a:ext>
            </a:extLst>
          </p:cNvPr>
          <p:cNvCxnSpPr>
            <a:cxnSpLocks/>
          </p:cNvCxnSpPr>
          <p:nvPr/>
        </p:nvCxnSpPr>
        <p:spPr>
          <a:xfrm flipV="1">
            <a:off x="3111335" y="3793720"/>
            <a:ext cx="712520" cy="846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C285B25-A796-6640-946A-F8F33FE29F50}"/>
              </a:ext>
            </a:extLst>
          </p:cNvPr>
          <p:cNvCxnSpPr>
            <a:cxnSpLocks/>
          </p:cNvCxnSpPr>
          <p:nvPr/>
        </p:nvCxnSpPr>
        <p:spPr>
          <a:xfrm flipV="1">
            <a:off x="2912885" y="3787304"/>
            <a:ext cx="198450" cy="49092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3CEAB1F-0005-5647-BD54-50237D82C7CE}"/>
              </a:ext>
            </a:extLst>
          </p:cNvPr>
          <p:cNvSpPr txBox="1"/>
          <p:nvPr/>
        </p:nvSpPr>
        <p:spPr>
          <a:xfrm>
            <a:off x="3487479" y="276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</p:spTree>
    <p:extLst>
      <p:ext uri="{BB962C8B-B14F-4D97-AF65-F5344CB8AC3E}">
        <p14:creationId xmlns:p14="http://schemas.microsoft.com/office/powerpoint/2010/main" val="386906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1982175"/>
            <a:ext cx="597666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You can use a transistor for various purposes.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example, a LED strip normally 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requires more electric current, and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may also require higher voltage.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Using a transistor, you can control the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on/off by the digital output and brightness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by PWM.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735661" y="6031046"/>
            <a:ext cx="96181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ja-JP" alt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ja-JP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://pixabay.com/p-2103022/</a:t>
            </a:r>
            <a:r>
              <a:rPr lang="ja-JP" alt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?no_redirect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ja-JP" sz="105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Pixabay License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Free for commercial use. No attribution required)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9" y="2288946"/>
            <a:ext cx="4463077" cy="28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You can also use an external power source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(just share the GND).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6"/>
          <a:stretch/>
        </p:blipFill>
        <p:spPr>
          <a:xfrm>
            <a:off x="7497015" y="2503479"/>
            <a:ext cx="3557840" cy="3473061"/>
          </a:xfrm>
          <a:prstGeom prst="rect">
            <a:avLst/>
          </a:prstGeom>
        </p:spPr>
      </p:pic>
      <p:sp>
        <p:nvSpPr>
          <p:cNvPr id="5" name="Oval 10">
            <a:extLst>
              <a:ext uri="{FF2B5EF4-FFF2-40B4-BE49-F238E27FC236}">
                <a16:creationId xmlns:a16="http://schemas.microsoft.com/office/drawing/2014/main" id="{99E8C9BF-80EC-854D-9E1D-A50E4429852F}"/>
              </a:ext>
            </a:extLst>
          </p:cNvPr>
          <p:cNvSpPr/>
          <p:nvPr/>
        </p:nvSpPr>
        <p:spPr>
          <a:xfrm>
            <a:off x="9785133" y="4151587"/>
            <a:ext cx="546660" cy="5480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26B9B37-2211-AA49-9A2A-68F4FEB4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207" y="2802847"/>
            <a:ext cx="3774052" cy="379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1C7458C8-DD79-A24D-8DBA-E66666F1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006365" y="2015732"/>
            <a:ext cx="1004848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Now we learned how to control a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 DC Motor, but what is this?</a:t>
            </a:r>
          </a:p>
        </p:txBody>
      </p:sp>
      <p:sp>
        <p:nvSpPr>
          <p:cNvPr id="4" name="Oval 3"/>
          <p:cNvSpPr/>
          <p:nvPr/>
        </p:nvSpPr>
        <p:spPr>
          <a:xfrm flipV="1">
            <a:off x="1763888" y="4813680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8E4C1F51-899F-C144-B56D-3B1AF68CDDCF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A302F46-0F07-0144-B3D5-F20C633B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3FDD848F-3C69-DD4B-BDF8-62F31FCD33A8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53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is a diode.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We already used one. LED = Light Emitting Diode.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Electric current can flow only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from the anode side to the cathode side.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3041CED-FFDD-9144-BDDC-13CBFB8352DA}"/>
              </a:ext>
            </a:extLst>
          </p:cNvPr>
          <p:cNvGrpSpPr/>
          <p:nvPr/>
        </p:nvGrpSpPr>
        <p:grpSpPr>
          <a:xfrm>
            <a:off x="7402664" y="3048946"/>
            <a:ext cx="3561928" cy="3436943"/>
            <a:chOff x="7402664" y="3048946"/>
            <a:chExt cx="3561928" cy="34369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664" y="3048946"/>
              <a:ext cx="3445472" cy="34369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92349" y="3181588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Anode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14918" y="318158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Cathode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794816" y="5082020"/>
              <a:ext cx="2652463" cy="10160"/>
            </a:xfrm>
            <a:prstGeom prst="straightConnector1">
              <a:avLst/>
            </a:prstGeom>
            <a:ln w="984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36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Then, why do we need a diode here?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5BB75A5-E93D-3940-B1DA-AA49F7B770C6}"/>
              </a:ext>
            </a:extLst>
          </p:cNvPr>
          <p:cNvSpPr/>
          <p:nvPr/>
        </p:nvSpPr>
        <p:spPr>
          <a:xfrm flipV="1">
            <a:off x="1763888" y="4813680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523CA8FB-C661-0A45-8315-A113C0A80D9F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5EB6C356-2342-4A4F-AE64-047678822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014F4878-E58F-8B4A-97DD-27268D3AA6BD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3">
            <a:extLst>
              <a:ext uri="{FF2B5EF4-FFF2-40B4-BE49-F238E27FC236}">
                <a16:creationId xmlns:a16="http://schemas.microsoft.com/office/drawing/2014/main" id="{2D2B2CAC-5316-A14F-B7D5-8DD33DDA9BA0}"/>
              </a:ext>
            </a:extLst>
          </p:cNvPr>
          <p:cNvSpPr/>
          <p:nvPr/>
        </p:nvSpPr>
        <p:spPr>
          <a:xfrm flipV="1">
            <a:off x="9967957" y="2409239"/>
            <a:ext cx="654269" cy="691670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図 1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2F23EAB-1F62-1C43-9F3C-5A0ED5B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 motor has magnetic coils inside.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When the switch is closed, the electric current flows through the magnetic coil.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5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451579" y="2015732"/>
            <a:ext cx="9603275" cy="4074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happens when the switch is set off?</a:t>
            </a:r>
          </a:p>
          <a:p>
            <a:pPr lvl="1"/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Magnetic coils have the characteristic to resist the change of  the current.</a:t>
            </a:r>
          </a:p>
          <a:p>
            <a:pPr lvl="1"/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If the current increases, a magnetic coil opposes by </a:t>
            </a:r>
          </a:p>
          <a:p>
            <a:pPr marL="457200" lvl="1" indent="0" algn="ctr">
              <a:buNone/>
            </a:pP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self-induced EMF: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ja-JP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-L * ΔI/</a:t>
            </a:r>
            <a:r>
              <a:rPr lang="en-US" altLang="ja-JP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Δt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means ”if the electric current drops down a lot suddenly,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self-induced EMF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will be very large”.</a:t>
            </a: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can cause a very large voltage (even more than 5 to 20 times than the original voltage) , and it can break your circuit (including your Arduino!!).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diode can be used to avoid such a situation.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7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ja-JP"/>
          </a:p>
          <a:p>
            <a:endParaRPr lang="en-US" altLang="ja-JP"/>
          </a:p>
        </p:txBody>
      </p:sp>
      <p:sp>
        <p:nvSpPr>
          <p:cNvPr id="4" name="Rectangle 3"/>
          <p:cNvSpPr/>
          <p:nvPr/>
        </p:nvSpPr>
        <p:spPr>
          <a:xfrm>
            <a:off x="791738" y="6233467"/>
            <a:ext cx="107991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The images are from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https://upload.wikimedia.org/wikipedia/commons/7/76/FlybackExample.GIF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https://upload.wikimedia.org/wikipedia/commons/f/f8/Lichtbogen_3000_Volt.jpg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. (license: CC-BY-SA 3.0 for both images)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3315"/>
            <a:ext cx="8098439" cy="4217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018" y="1962740"/>
            <a:ext cx="1395089" cy="1209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6092" y="311625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 electric arc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7848694" y="3379993"/>
            <a:ext cx="1303773" cy="128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66419" y="4597385"/>
            <a:ext cx="1878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Note that the polarity changes but the electric current flows to the same direction.</a:t>
            </a:r>
          </a:p>
        </p:txBody>
      </p:sp>
      <p:cxnSp>
        <p:nvCxnSpPr>
          <p:cNvPr id="12" name="Straight Arrow Connector 26">
            <a:extLst>
              <a:ext uri="{FF2B5EF4-FFF2-40B4-BE49-F238E27FC236}">
                <a16:creationId xmlns:a16="http://schemas.microsoft.com/office/drawing/2014/main" id="{EC770062-D610-2B45-9EC2-DA7C1AB66F5D}"/>
              </a:ext>
            </a:extLst>
          </p:cNvPr>
          <p:cNvCxnSpPr>
            <a:cxnSpLocks/>
          </p:cNvCxnSpPr>
          <p:nvPr/>
        </p:nvCxnSpPr>
        <p:spPr>
          <a:xfrm flipH="1" flipV="1">
            <a:off x="3784601" y="3379993"/>
            <a:ext cx="5367866" cy="128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85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/>
              <a:t>L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earn </a:t>
            </a:r>
            <a:r>
              <a:rPr lang="en-US" altLang="ja-JP" dirty="0"/>
              <a:t>T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oday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How to use a DC Motor</a:t>
            </a:r>
          </a:p>
          <a:p>
            <a:pPr lvl="1"/>
            <a:r>
              <a:rPr lang="en-US" altLang="ja-JP" sz="2000" dirty="0"/>
              <a:t>DC Motor</a:t>
            </a:r>
          </a:p>
          <a:p>
            <a:pPr lvl="1"/>
            <a:r>
              <a:rPr lang="en-US" altLang="ja-JP" sz="2000" dirty="0"/>
              <a:t>Transistor</a:t>
            </a:r>
          </a:p>
          <a:p>
            <a:pPr lvl="1"/>
            <a:r>
              <a:rPr lang="en-US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/>
          </a:p>
          <a:p>
            <a:r>
              <a:rPr lang="en-US" altLang="ja-JP" sz="2400" dirty="0"/>
              <a:t>Other Electric Parts</a:t>
            </a:r>
          </a:p>
          <a:p>
            <a:pPr lvl="1"/>
            <a:r>
              <a:rPr lang="en-US" altLang="ja-JP" sz="2000" dirty="0"/>
              <a:t>Solenoid</a:t>
            </a:r>
          </a:p>
          <a:p>
            <a:pPr lvl="1"/>
            <a:r>
              <a:rPr lang="en-US" altLang="ja-JP" sz="2000" dirty="0"/>
              <a:t>Relay</a:t>
            </a: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MP3 Player</a:t>
            </a:r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400" dirty="0"/>
              <a:t>MINI LCD Display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87393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AE693186-A2EF-F44A-A593-D8497101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is why we need a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diode.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5BB75A5-E93D-3940-B1DA-AA49F7B770C6}"/>
              </a:ext>
            </a:extLst>
          </p:cNvPr>
          <p:cNvSpPr/>
          <p:nvPr/>
        </p:nvSpPr>
        <p:spPr>
          <a:xfrm flipV="1">
            <a:off x="1763888" y="4813680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523CA8FB-C661-0A45-8315-A113C0A80D9F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5EB6C356-2342-4A4F-AE64-047678822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014F4878-E58F-8B4A-97DD-27268D3AA6BD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3">
            <a:extLst>
              <a:ext uri="{FF2B5EF4-FFF2-40B4-BE49-F238E27FC236}">
                <a16:creationId xmlns:a16="http://schemas.microsoft.com/office/drawing/2014/main" id="{65F5D728-FD2C-C645-B8B6-3303520D16DC}"/>
              </a:ext>
            </a:extLst>
          </p:cNvPr>
          <p:cNvSpPr/>
          <p:nvPr/>
        </p:nvSpPr>
        <p:spPr>
          <a:xfrm flipV="1">
            <a:off x="9967957" y="2419872"/>
            <a:ext cx="654269" cy="68103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0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図 70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9493D0E1-68D1-E347-9FDD-DAC0B1DA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Flyback</a:t>
            </a:r>
            <a:r>
              <a:rPr kumimoji="1" lang="en-US" altLang="ja-JP" dirty="0"/>
              <a:t> Diode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77962" cy="4351338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While the DC motor is active, it stores the energy.</a:t>
            </a:r>
          </a:p>
          <a:p>
            <a:r>
              <a:rPr lang="en-US" altLang="ja-JP" sz="1600" dirty="0"/>
              <a:t>The electric current doesn’t go through the blue route, as the electric current can’t flow from cathode to anode.</a:t>
            </a:r>
            <a:r>
              <a:rPr kumimoji="1" lang="en-US" altLang="ja-JP" sz="1600" dirty="0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21</a:t>
            </a:fld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1E291E8-D11D-314F-B9F3-69AAAA597568}"/>
              </a:ext>
            </a:extLst>
          </p:cNvPr>
          <p:cNvCxnSpPr>
            <a:cxnSpLocks/>
          </p:cNvCxnSpPr>
          <p:nvPr/>
        </p:nvCxnSpPr>
        <p:spPr>
          <a:xfrm flipH="1">
            <a:off x="2913321" y="4798641"/>
            <a:ext cx="1275907" cy="379415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60AECEB-9FA7-D64F-A9B5-9C34BFD6093C}"/>
              </a:ext>
            </a:extLst>
          </p:cNvPr>
          <p:cNvCxnSpPr>
            <a:cxnSpLocks/>
          </p:cNvCxnSpPr>
          <p:nvPr/>
        </p:nvCxnSpPr>
        <p:spPr>
          <a:xfrm>
            <a:off x="3823855" y="3865418"/>
            <a:ext cx="1917864" cy="33470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A680FB0-E74A-7D45-A969-850F930452B4}"/>
              </a:ext>
            </a:extLst>
          </p:cNvPr>
          <p:cNvCxnSpPr>
            <a:cxnSpLocks/>
          </p:cNvCxnSpPr>
          <p:nvPr/>
        </p:nvCxnSpPr>
        <p:spPr>
          <a:xfrm flipV="1">
            <a:off x="2470164" y="4348716"/>
            <a:ext cx="325485" cy="531887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CD446F8-35CC-BC48-AA3E-E37BBFFA8D4A}"/>
              </a:ext>
            </a:extLst>
          </p:cNvPr>
          <p:cNvCxnSpPr>
            <a:cxnSpLocks/>
          </p:cNvCxnSpPr>
          <p:nvPr/>
        </p:nvCxnSpPr>
        <p:spPr>
          <a:xfrm flipV="1">
            <a:off x="3111335" y="3793720"/>
            <a:ext cx="712520" cy="846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C285B25-A796-6640-946A-F8F33FE29F50}"/>
              </a:ext>
            </a:extLst>
          </p:cNvPr>
          <p:cNvCxnSpPr>
            <a:cxnSpLocks/>
          </p:cNvCxnSpPr>
          <p:nvPr/>
        </p:nvCxnSpPr>
        <p:spPr>
          <a:xfrm flipV="1">
            <a:off x="2912885" y="3787304"/>
            <a:ext cx="198450" cy="49092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68FC82-D35B-F44B-B669-E365EB92FE8A}"/>
              </a:ext>
            </a:extLst>
          </p:cNvPr>
          <p:cNvSpPr txBox="1"/>
          <p:nvPr/>
        </p:nvSpPr>
        <p:spPr>
          <a:xfrm>
            <a:off x="3012110" y="5248638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9973FF-A33A-0D4C-912D-192C778E381A}"/>
              </a:ext>
            </a:extLst>
          </p:cNvPr>
          <p:cNvSpPr txBox="1"/>
          <p:nvPr/>
        </p:nvSpPr>
        <p:spPr>
          <a:xfrm>
            <a:off x="2071132" y="5267404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021649-6C9D-E84C-8815-D62F9CF1FB25}"/>
              </a:ext>
            </a:extLst>
          </p:cNvPr>
          <p:cNvSpPr txBox="1"/>
          <p:nvPr/>
        </p:nvSpPr>
        <p:spPr>
          <a:xfrm>
            <a:off x="122168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839C61-521B-794E-AFD8-BC4FD217A8F9}"/>
              </a:ext>
            </a:extLst>
          </p:cNvPr>
          <p:cNvCxnSpPr>
            <a:cxnSpLocks/>
          </p:cNvCxnSpPr>
          <p:nvPr/>
        </p:nvCxnSpPr>
        <p:spPr>
          <a:xfrm flipH="1">
            <a:off x="2173573" y="5159659"/>
            <a:ext cx="526257" cy="0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E9599E8-F291-4444-9E06-C56BBBA58549}"/>
              </a:ext>
            </a:extLst>
          </p:cNvPr>
          <p:cNvCxnSpPr>
            <a:cxnSpLocks/>
          </p:cNvCxnSpPr>
          <p:nvPr/>
        </p:nvCxnSpPr>
        <p:spPr>
          <a:xfrm>
            <a:off x="1881511" y="4880603"/>
            <a:ext cx="478132" cy="1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48042D4-01BF-7540-B607-5FFA539299E6}"/>
              </a:ext>
            </a:extLst>
          </p:cNvPr>
          <p:cNvCxnSpPr>
            <a:cxnSpLocks/>
          </p:cNvCxnSpPr>
          <p:nvPr/>
        </p:nvCxnSpPr>
        <p:spPr>
          <a:xfrm flipH="1" flipV="1">
            <a:off x="1900584" y="4950191"/>
            <a:ext cx="219993" cy="227865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D48E69-0B37-5A43-ACE9-5B308A401FC8}"/>
              </a:ext>
            </a:extLst>
          </p:cNvPr>
          <p:cNvCxnSpPr>
            <a:cxnSpLocks/>
          </p:cNvCxnSpPr>
          <p:nvPr/>
        </p:nvCxnSpPr>
        <p:spPr>
          <a:xfrm flipV="1">
            <a:off x="1900584" y="4948429"/>
            <a:ext cx="219993" cy="221889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7">
            <a:extLst>
              <a:ext uri="{FF2B5EF4-FFF2-40B4-BE49-F238E27FC236}">
                <a16:creationId xmlns:a16="http://schemas.microsoft.com/office/drawing/2014/main" id="{F5558481-388D-3449-96D6-59289E62581A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5BE61547-5586-8A41-B011-B20B54E65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34E0195E-3FF3-C049-8EB1-C82A16CB9791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9FFD1FB-1F72-7F48-8AA0-DD6AA8FB0465}"/>
              </a:ext>
            </a:extLst>
          </p:cNvPr>
          <p:cNvCxnSpPr>
            <a:cxnSpLocks/>
          </p:cNvCxnSpPr>
          <p:nvPr/>
        </p:nvCxnSpPr>
        <p:spPr>
          <a:xfrm flipH="1">
            <a:off x="10202669" y="2132924"/>
            <a:ext cx="526257" cy="0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6E7B13-18DE-B041-91F1-9AE1AF127E4E}"/>
              </a:ext>
            </a:extLst>
          </p:cNvPr>
          <p:cNvCxnSpPr>
            <a:cxnSpLocks/>
          </p:cNvCxnSpPr>
          <p:nvPr/>
        </p:nvCxnSpPr>
        <p:spPr>
          <a:xfrm>
            <a:off x="10253425" y="3355629"/>
            <a:ext cx="478132" cy="1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562C0CA-B240-4840-90BD-3AF8324006F6}"/>
              </a:ext>
            </a:extLst>
          </p:cNvPr>
          <p:cNvCxnSpPr>
            <a:cxnSpLocks/>
          </p:cNvCxnSpPr>
          <p:nvPr/>
        </p:nvCxnSpPr>
        <p:spPr>
          <a:xfrm flipH="1" flipV="1">
            <a:off x="9982676" y="2638056"/>
            <a:ext cx="219993" cy="227865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B08C6F0-8203-A645-8E8A-C8BC1C10887C}"/>
              </a:ext>
            </a:extLst>
          </p:cNvPr>
          <p:cNvCxnSpPr>
            <a:cxnSpLocks/>
          </p:cNvCxnSpPr>
          <p:nvPr/>
        </p:nvCxnSpPr>
        <p:spPr>
          <a:xfrm flipV="1">
            <a:off x="9982676" y="2636294"/>
            <a:ext cx="219993" cy="221889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54D152E-74BC-274A-9DAF-649B6F116B56}"/>
              </a:ext>
            </a:extLst>
          </p:cNvPr>
          <p:cNvCxnSpPr>
            <a:cxnSpLocks/>
          </p:cNvCxnSpPr>
          <p:nvPr/>
        </p:nvCxnSpPr>
        <p:spPr>
          <a:xfrm>
            <a:off x="10085711" y="2132924"/>
            <a:ext cx="0" cy="1137085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DE8ECC3-BF0A-B24D-BC88-E7CB56E32D4C}"/>
              </a:ext>
            </a:extLst>
          </p:cNvPr>
          <p:cNvCxnSpPr>
            <a:cxnSpLocks/>
          </p:cNvCxnSpPr>
          <p:nvPr/>
        </p:nvCxnSpPr>
        <p:spPr>
          <a:xfrm>
            <a:off x="8059479" y="1292908"/>
            <a:ext cx="2905494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0A05B2-FE5C-6C45-9257-2BE6BF01C5A0}"/>
              </a:ext>
            </a:extLst>
          </p:cNvPr>
          <p:cNvCxnSpPr>
            <a:cxnSpLocks/>
          </p:cNvCxnSpPr>
          <p:nvPr/>
        </p:nvCxnSpPr>
        <p:spPr>
          <a:xfrm flipH="1">
            <a:off x="11081931" y="1377968"/>
            <a:ext cx="1" cy="248745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CCE52875-5E7F-2149-92DF-0F2B48DC5B29}"/>
              </a:ext>
            </a:extLst>
          </p:cNvPr>
          <p:cNvCxnSpPr>
            <a:cxnSpLocks/>
          </p:cNvCxnSpPr>
          <p:nvPr/>
        </p:nvCxnSpPr>
        <p:spPr>
          <a:xfrm>
            <a:off x="9633098" y="4348716"/>
            <a:ext cx="860011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9B4FAE14-4629-F34B-85D9-583C7EAD6E90}"/>
              </a:ext>
            </a:extLst>
          </p:cNvPr>
          <p:cNvCxnSpPr>
            <a:cxnSpLocks/>
          </p:cNvCxnSpPr>
          <p:nvPr/>
        </p:nvCxnSpPr>
        <p:spPr>
          <a:xfrm>
            <a:off x="11081931" y="4503093"/>
            <a:ext cx="0" cy="156809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E77AE48-23C9-E944-969E-6B4F6EB036E0}"/>
              </a:ext>
            </a:extLst>
          </p:cNvPr>
          <p:cNvCxnSpPr>
            <a:cxnSpLocks/>
          </p:cNvCxnSpPr>
          <p:nvPr/>
        </p:nvCxnSpPr>
        <p:spPr>
          <a:xfrm flipH="1">
            <a:off x="8240233" y="6176963"/>
            <a:ext cx="2648357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A52F6EB4-B4A8-664B-BF3E-980D7690C2FB}"/>
              </a:ext>
            </a:extLst>
          </p:cNvPr>
          <p:cNvCxnSpPr>
            <a:cxnSpLocks/>
          </p:cNvCxnSpPr>
          <p:nvPr/>
        </p:nvCxnSpPr>
        <p:spPr>
          <a:xfrm flipV="1">
            <a:off x="8132316" y="5646818"/>
            <a:ext cx="1" cy="558615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A782774-57FA-6344-85AD-1410C0D3131A}"/>
              </a:ext>
            </a:extLst>
          </p:cNvPr>
          <p:cNvSpPr txBox="1"/>
          <p:nvPr/>
        </p:nvSpPr>
        <p:spPr>
          <a:xfrm>
            <a:off x="10900547" y="2110567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1AFF4BD-7CEB-7942-883C-D348308B551E}"/>
              </a:ext>
            </a:extLst>
          </p:cNvPr>
          <p:cNvSpPr txBox="1"/>
          <p:nvPr/>
        </p:nvSpPr>
        <p:spPr>
          <a:xfrm>
            <a:off x="10888590" y="3098401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9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図 6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9A1F7BFD-DCBE-5941-9FB9-7EE5D85A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Flyback</a:t>
            </a:r>
            <a:r>
              <a:rPr kumimoji="1" lang="en-US" altLang="ja-JP" dirty="0"/>
              <a:t> Diode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kumimoji="1" lang="en-US" altLang="ja-JP" sz="1400" dirty="0"/>
              <a:t>While the DC motor is stopped, it releases the stored energy and </a:t>
            </a:r>
            <a:r>
              <a:rPr lang="en-US" altLang="ja-JP" sz="1400" dirty="0"/>
              <a:t>tries to keep the same flow of the electric current as possible.</a:t>
            </a:r>
          </a:p>
          <a:p>
            <a:r>
              <a:rPr lang="en-US" altLang="ja-JP" sz="1400" dirty="0"/>
              <a:t>However, the electric current won’t go through the transistor, as the base current is not given.</a:t>
            </a:r>
            <a:endParaRPr kumimoji="1" lang="en-US" altLang="ja-JP" sz="1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68FC82-D35B-F44B-B669-E365EB92FE8A}"/>
              </a:ext>
            </a:extLst>
          </p:cNvPr>
          <p:cNvSpPr txBox="1"/>
          <p:nvPr/>
        </p:nvSpPr>
        <p:spPr>
          <a:xfrm>
            <a:off x="1987503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9973FF-A33A-0D4C-912D-192C778E381A}"/>
              </a:ext>
            </a:extLst>
          </p:cNvPr>
          <p:cNvSpPr txBox="1"/>
          <p:nvPr/>
        </p:nvSpPr>
        <p:spPr>
          <a:xfrm>
            <a:off x="3038700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021649-6C9D-E84C-8815-D62F9CF1FB25}"/>
              </a:ext>
            </a:extLst>
          </p:cNvPr>
          <p:cNvSpPr txBox="1"/>
          <p:nvPr/>
        </p:nvSpPr>
        <p:spPr>
          <a:xfrm>
            <a:off x="122168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839C61-521B-794E-AFD8-BC4FD217A8F9}"/>
              </a:ext>
            </a:extLst>
          </p:cNvPr>
          <p:cNvCxnSpPr>
            <a:cxnSpLocks/>
          </p:cNvCxnSpPr>
          <p:nvPr/>
        </p:nvCxnSpPr>
        <p:spPr>
          <a:xfrm flipV="1">
            <a:off x="2286250" y="5363556"/>
            <a:ext cx="198255" cy="26340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AB797F4-661C-2E4D-9026-90DD02FFC0CE}"/>
              </a:ext>
            </a:extLst>
          </p:cNvPr>
          <p:cNvCxnSpPr>
            <a:cxnSpLocks/>
          </p:cNvCxnSpPr>
          <p:nvPr/>
        </p:nvCxnSpPr>
        <p:spPr>
          <a:xfrm flipH="1">
            <a:off x="1749170" y="4856011"/>
            <a:ext cx="808728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155B81E-FFF1-AD42-A7E8-F2B1D85153E0}"/>
              </a:ext>
            </a:extLst>
          </p:cNvPr>
          <p:cNvCxnSpPr>
            <a:cxnSpLocks/>
          </p:cNvCxnSpPr>
          <p:nvPr/>
        </p:nvCxnSpPr>
        <p:spPr>
          <a:xfrm>
            <a:off x="1854454" y="5163481"/>
            <a:ext cx="931276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FB79426-21E8-DB4D-BE39-D22D1BDCA5FD}"/>
              </a:ext>
            </a:extLst>
          </p:cNvPr>
          <p:cNvCxnSpPr>
            <a:cxnSpLocks/>
          </p:cNvCxnSpPr>
          <p:nvPr/>
        </p:nvCxnSpPr>
        <p:spPr>
          <a:xfrm flipV="1">
            <a:off x="2518347" y="4851572"/>
            <a:ext cx="1" cy="5287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BD80322-931E-3040-BC4F-786A87352C63}"/>
              </a:ext>
            </a:extLst>
          </p:cNvPr>
          <p:cNvCxnSpPr>
            <a:cxnSpLocks/>
          </p:cNvCxnSpPr>
          <p:nvPr/>
        </p:nvCxnSpPr>
        <p:spPr>
          <a:xfrm flipH="1">
            <a:off x="1775865" y="4804125"/>
            <a:ext cx="1" cy="42519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3A541D9-38C7-D54D-BFE0-B3DCCC6B9539}"/>
              </a:ext>
            </a:extLst>
          </p:cNvPr>
          <p:cNvCxnSpPr>
            <a:cxnSpLocks/>
          </p:cNvCxnSpPr>
          <p:nvPr/>
        </p:nvCxnSpPr>
        <p:spPr>
          <a:xfrm>
            <a:off x="2786775" y="5201770"/>
            <a:ext cx="226357" cy="38847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スライド番号プレースホルダー 3">
            <a:extLst>
              <a:ext uri="{FF2B5EF4-FFF2-40B4-BE49-F238E27FC236}">
                <a16:creationId xmlns:a16="http://schemas.microsoft.com/office/drawing/2014/main" id="{62698713-4CCF-7045-A884-C8F0AD9067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DDEC14-9F2A-1C40-9F92-7E724392E266}" type="slidenum">
              <a:rPr lang="ja-JP" altLang="en-US" smtClean="0"/>
              <a:pPr/>
              <a:t>22</a:t>
            </a:fld>
            <a:endParaRPr lang="ja-JP" altLang="en-US"/>
          </a:p>
        </p:txBody>
      </p:sp>
      <p:grpSp>
        <p:nvGrpSpPr>
          <p:cNvPr id="41" name="Group 7">
            <a:extLst>
              <a:ext uri="{FF2B5EF4-FFF2-40B4-BE49-F238E27FC236}">
                <a16:creationId xmlns:a16="http://schemas.microsoft.com/office/drawing/2014/main" id="{611FC16A-D7BC-BB43-8232-6F51387F8698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42" name="Picture 9">
              <a:extLst>
                <a:ext uri="{FF2B5EF4-FFF2-40B4-BE49-F238E27FC236}">
                  <a16:creationId xmlns:a16="http://schemas.microsoft.com/office/drawing/2014/main" id="{7E1025AC-9C8E-D64F-AF8B-DE66DDA5A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391F7D8B-72D2-7442-ADE8-1042F5E16602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8113B92-F54E-3D4C-8456-010F52347A2F}"/>
              </a:ext>
            </a:extLst>
          </p:cNvPr>
          <p:cNvCxnSpPr>
            <a:cxnSpLocks/>
          </p:cNvCxnSpPr>
          <p:nvPr/>
        </p:nvCxnSpPr>
        <p:spPr>
          <a:xfrm>
            <a:off x="10281684" y="2129593"/>
            <a:ext cx="511248" cy="1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B929C8B-7809-4344-8D49-B695D1584EEB}"/>
              </a:ext>
            </a:extLst>
          </p:cNvPr>
          <p:cNvCxnSpPr>
            <a:cxnSpLocks/>
          </p:cNvCxnSpPr>
          <p:nvPr/>
        </p:nvCxnSpPr>
        <p:spPr>
          <a:xfrm flipH="1">
            <a:off x="10202670" y="3325373"/>
            <a:ext cx="590262" cy="0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0044089-468C-FC4E-A5B9-547B3A575016}"/>
              </a:ext>
            </a:extLst>
          </p:cNvPr>
          <p:cNvCxnSpPr>
            <a:cxnSpLocks/>
          </p:cNvCxnSpPr>
          <p:nvPr/>
        </p:nvCxnSpPr>
        <p:spPr>
          <a:xfrm flipH="1" flipV="1">
            <a:off x="10744980" y="3487167"/>
            <a:ext cx="219993" cy="227865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2316CFC0-CAEF-254B-BCF9-44DC3DA7CAFC}"/>
              </a:ext>
            </a:extLst>
          </p:cNvPr>
          <p:cNvCxnSpPr>
            <a:cxnSpLocks/>
          </p:cNvCxnSpPr>
          <p:nvPr/>
        </p:nvCxnSpPr>
        <p:spPr>
          <a:xfrm flipV="1">
            <a:off x="10744980" y="3485405"/>
            <a:ext cx="219993" cy="221889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7E5C407D-B4FB-C245-A49F-1F458E96E4BE}"/>
              </a:ext>
            </a:extLst>
          </p:cNvPr>
          <p:cNvCxnSpPr>
            <a:cxnSpLocks/>
          </p:cNvCxnSpPr>
          <p:nvPr/>
        </p:nvCxnSpPr>
        <p:spPr>
          <a:xfrm flipV="1">
            <a:off x="9982200" y="2178605"/>
            <a:ext cx="0" cy="1039372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BC3F598-74D9-EE44-B03D-B1D52A6FE894}"/>
              </a:ext>
            </a:extLst>
          </p:cNvPr>
          <p:cNvSpPr txBox="1"/>
          <p:nvPr/>
        </p:nvSpPr>
        <p:spPr>
          <a:xfrm>
            <a:off x="10973316" y="3175445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9FCA443-5429-B845-BD25-2C524A9744A1}"/>
              </a:ext>
            </a:extLst>
          </p:cNvPr>
          <p:cNvSpPr txBox="1"/>
          <p:nvPr/>
        </p:nvSpPr>
        <p:spPr>
          <a:xfrm>
            <a:off x="10933997" y="1987134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コンテンツ プレースホルダー 2">
            <a:extLst>
              <a:ext uri="{FF2B5EF4-FFF2-40B4-BE49-F238E27FC236}">
                <a16:creationId xmlns:a16="http://schemas.microsoft.com/office/drawing/2014/main" id="{A0DF4A8B-FC7E-CC49-AEC5-C3106249246A}"/>
              </a:ext>
            </a:extLst>
          </p:cNvPr>
          <p:cNvSpPr txBox="1">
            <a:spLocks/>
          </p:cNvSpPr>
          <p:nvPr/>
        </p:nvSpPr>
        <p:spPr>
          <a:xfrm>
            <a:off x="6601872" y="4562146"/>
            <a:ext cx="4422018" cy="22054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However, it can go through the </a:t>
            </a:r>
            <a:r>
              <a:rPr lang="en-US" altLang="ja-JP" sz="1400" dirty="0" err="1"/>
              <a:t>flyback</a:t>
            </a:r>
            <a:r>
              <a:rPr lang="en-US" altLang="ja-JP" sz="1400" dirty="0"/>
              <a:t> diode, as now it is the motor that supply the electric current.</a:t>
            </a:r>
          </a:p>
          <a:p>
            <a:r>
              <a:rPr lang="en-US" altLang="ja-JP" sz="1400" dirty="0"/>
              <a:t>Thus, the sudden large voltage can be avoided and the circuit (including your Arduino!) can be protected.  </a:t>
            </a:r>
          </a:p>
          <a:p>
            <a:r>
              <a:rPr lang="en-US" altLang="ja-JP" sz="1400" dirty="0"/>
              <a:t>This electric current will be stopped when the motor already consumed all the stored energy.</a:t>
            </a:r>
          </a:p>
          <a:p>
            <a:pPr marL="0" indent="0">
              <a:buNone/>
            </a:pPr>
            <a:endParaRPr lang="en-US" altLang="ja-JP" sz="14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D574EDF-4C10-2546-BDEC-E76768809374}"/>
              </a:ext>
            </a:extLst>
          </p:cNvPr>
          <p:cNvCxnSpPr>
            <a:cxnSpLocks/>
          </p:cNvCxnSpPr>
          <p:nvPr/>
        </p:nvCxnSpPr>
        <p:spPr>
          <a:xfrm>
            <a:off x="11058049" y="2257601"/>
            <a:ext cx="0" cy="917844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16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Flyback</a:t>
            </a:r>
            <a:r>
              <a:rPr kumimoji="1" lang="en-US" altLang="ja-JP" dirty="0"/>
              <a:t> Diode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While the DC motor is stopped, it releases the stored energy and </a:t>
            </a:r>
            <a:r>
              <a:rPr lang="en-US" altLang="ja-JP" sz="2000" dirty="0"/>
              <a:t>tries to keep the same flow of the electric current as possible.</a:t>
            </a:r>
          </a:p>
          <a:p>
            <a:r>
              <a:rPr lang="en-US" altLang="ja-JP" sz="2000" dirty="0"/>
              <a:t>However, the electric current won’t go through the transistor, as the base current is not given.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14" name="図 1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B65AAFC7-E3CD-4A40-BE2B-432F8250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10" y="3175445"/>
            <a:ext cx="4555981" cy="368255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68FC82-D35B-F44B-B669-E365EB92FE8A}"/>
              </a:ext>
            </a:extLst>
          </p:cNvPr>
          <p:cNvSpPr txBox="1"/>
          <p:nvPr/>
        </p:nvSpPr>
        <p:spPr>
          <a:xfrm>
            <a:off x="1987503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9973FF-A33A-0D4C-912D-192C778E381A}"/>
              </a:ext>
            </a:extLst>
          </p:cNvPr>
          <p:cNvSpPr txBox="1"/>
          <p:nvPr/>
        </p:nvSpPr>
        <p:spPr>
          <a:xfrm>
            <a:off x="3038700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021649-6C9D-E84C-8815-D62F9CF1FB25}"/>
              </a:ext>
            </a:extLst>
          </p:cNvPr>
          <p:cNvSpPr txBox="1"/>
          <p:nvPr/>
        </p:nvSpPr>
        <p:spPr>
          <a:xfrm>
            <a:off x="122168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839C61-521B-794E-AFD8-BC4FD217A8F9}"/>
              </a:ext>
            </a:extLst>
          </p:cNvPr>
          <p:cNvCxnSpPr>
            <a:cxnSpLocks/>
          </p:cNvCxnSpPr>
          <p:nvPr/>
        </p:nvCxnSpPr>
        <p:spPr>
          <a:xfrm flipV="1">
            <a:off x="2286250" y="5363556"/>
            <a:ext cx="198255" cy="26340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AB797F4-661C-2E4D-9026-90DD02FFC0CE}"/>
              </a:ext>
            </a:extLst>
          </p:cNvPr>
          <p:cNvCxnSpPr>
            <a:cxnSpLocks/>
          </p:cNvCxnSpPr>
          <p:nvPr/>
        </p:nvCxnSpPr>
        <p:spPr>
          <a:xfrm flipH="1">
            <a:off x="1749170" y="4856011"/>
            <a:ext cx="808728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155B81E-FFF1-AD42-A7E8-F2B1D85153E0}"/>
              </a:ext>
            </a:extLst>
          </p:cNvPr>
          <p:cNvCxnSpPr>
            <a:cxnSpLocks/>
          </p:cNvCxnSpPr>
          <p:nvPr/>
        </p:nvCxnSpPr>
        <p:spPr>
          <a:xfrm>
            <a:off x="1854454" y="5163481"/>
            <a:ext cx="931276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FB79426-21E8-DB4D-BE39-D22D1BDCA5FD}"/>
              </a:ext>
            </a:extLst>
          </p:cNvPr>
          <p:cNvCxnSpPr>
            <a:cxnSpLocks/>
          </p:cNvCxnSpPr>
          <p:nvPr/>
        </p:nvCxnSpPr>
        <p:spPr>
          <a:xfrm flipV="1">
            <a:off x="2518347" y="4851572"/>
            <a:ext cx="1" cy="5287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BD80322-931E-3040-BC4F-786A87352C63}"/>
              </a:ext>
            </a:extLst>
          </p:cNvPr>
          <p:cNvCxnSpPr>
            <a:cxnSpLocks/>
          </p:cNvCxnSpPr>
          <p:nvPr/>
        </p:nvCxnSpPr>
        <p:spPr>
          <a:xfrm flipH="1">
            <a:off x="1775865" y="4804125"/>
            <a:ext cx="1" cy="42519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3A541D9-38C7-D54D-BFE0-B3DCCC6B9539}"/>
              </a:ext>
            </a:extLst>
          </p:cNvPr>
          <p:cNvCxnSpPr>
            <a:cxnSpLocks/>
          </p:cNvCxnSpPr>
          <p:nvPr/>
        </p:nvCxnSpPr>
        <p:spPr>
          <a:xfrm>
            <a:off x="2786775" y="5201770"/>
            <a:ext cx="226357" cy="38847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29749EAC-6F4F-B243-A7BB-1625F9F82FDB}"/>
              </a:ext>
            </a:extLst>
          </p:cNvPr>
          <p:cNvSpPr txBox="1">
            <a:spLocks/>
          </p:cNvSpPr>
          <p:nvPr/>
        </p:nvSpPr>
        <p:spPr>
          <a:xfrm>
            <a:off x="6220161" y="3165182"/>
            <a:ext cx="5133639" cy="3011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However, it can go through the </a:t>
            </a:r>
            <a:r>
              <a:rPr lang="en-US" altLang="ja-JP" sz="2000" dirty="0" err="1"/>
              <a:t>flyback</a:t>
            </a:r>
            <a:r>
              <a:rPr lang="en-US" altLang="ja-JP" sz="2000" dirty="0"/>
              <a:t> diode, as now it is the motor that supply the electric current.</a:t>
            </a:r>
          </a:p>
          <a:p>
            <a:endParaRPr lang="en-US" altLang="ja-JP" sz="2000" dirty="0"/>
          </a:p>
          <a:p>
            <a:r>
              <a:rPr lang="en-US" altLang="ja-JP" sz="2000" dirty="0"/>
              <a:t>Thus, the sudden large voltage can be avoided and the circuit (including your Arduino!) can be protected.  </a:t>
            </a:r>
          </a:p>
          <a:p>
            <a:endParaRPr lang="en-US" altLang="ja-JP" sz="2000" dirty="0"/>
          </a:p>
          <a:p>
            <a:r>
              <a:rPr lang="en-US" altLang="ja-JP" sz="2000" dirty="0"/>
              <a:t>This electric current will be stopped when the motor already consumed all the stored energy.</a:t>
            </a:r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9630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84264"/>
            <a:ext cx="539700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How much electric current should be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provided for the base-emitter?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Let’s say we use the 3V for the motor and we want to provide 500mA for the motor.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Let’s see the datasheet!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There would be something similar to the right figure.</a:t>
            </a:r>
          </a:p>
        </p:txBody>
      </p:sp>
      <p:sp>
        <p:nvSpPr>
          <p:cNvPr id="110" name="Rectangle 14">
            <a:extLst>
              <a:ext uri="{FF2B5EF4-FFF2-40B4-BE49-F238E27FC236}">
                <a16:creationId xmlns:a16="http://schemas.microsoft.com/office/drawing/2014/main" id="{4E9F8886-1D93-1A47-89E4-CA8022948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6E07795C-FD41-0847-85EF-A43FE379EB8E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A5790339-C7A7-9444-A79A-729957974778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33FA61C4-A648-1F46-B3F2-750B9FA423BE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26" name="グループ化 25">
                  <a:extLst>
                    <a:ext uri="{FF2B5EF4-FFF2-40B4-BE49-F238E27FC236}">
                      <a16:creationId xmlns:a16="http://schemas.microsoft.com/office/drawing/2014/main" id="{DFF825A6-192E-424D-803C-E98943529F15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8" name="フリーフォーム 7">
                    <a:extLst>
                      <a:ext uri="{FF2B5EF4-FFF2-40B4-BE49-F238E27FC236}">
                        <a16:creationId xmlns:a16="http://schemas.microsoft.com/office/drawing/2014/main" id="{7DE2A13C-7158-8545-B3E8-A9F0F18DDEE0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6" name="フリーフォーム 15">
                    <a:extLst>
                      <a:ext uri="{FF2B5EF4-FFF2-40B4-BE49-F238E27FC236}">
                        <a16:creationId xmlns:a16="http://schemas.microsoft.com/office/drawing/2014/main" id="{2FF82DDA-4044-D64A-9C65-5FD56C74FE1E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17" name="フリーフォーム 16">
                    <a:extLst>
                      <a:ext uri="{FF2B5EF4-FFF2-40B4-BE49-F238E27FC236}">
                        <a16:creationId xmlns:a16="http://schemas.microsoft.com/office/drawing/2014/main" id="{B74A1148-8C45-3E4F-95B5-B33E5671560D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7FA76E24-1C68-D44D-BFF4-B7FACD162A86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1" name="フリーフォーム 20">
                    <a:extLst>
                      <a:ext uri="{FF2B5EF4-FFF2-40B4-BE49-F238E27FC236}">
                        <a16:creationId xmlns:a16="http://schemas.microsoft.com/office/drawing/2014/main" id="{AFDCC5A4-486C-574B-A23E-95E295CEF0DE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22" name="フリーフォーム 21">
                    <a:extLst>
                      <a:ext uri="{FF2B5EF4-FFF2-40B4-BE49-F238E27FC236}">
                        <a16:creationId xmlns:a16="http://schemas.microsoft.com/office/drawing/2014/main" id="{68B7A412-7596-DA45-881A-7CF580723DC9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4" name="フリーフォーム 23">
                    <a:extLst>
                      <a:ext uri="{FF2B5EF4-FFF2-40B4-BE49-F238E27FC236}">
                        <a16:creationId xmlns:a16="http://schemas.microsoft.com/office/drawing/2014/main" id="{165CC3D3-318A-7344-90DE-0D40623C37D4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5" name="フリーフォーム 24">
                    <a:extLst>
                      <a:ext uri="{FF2B5EF4-FFF2-40B4-BE49-F238E27FC236}">
                        <a16:creationId xmlns:a16="http://schemas.microsoft.com/office/drawing/2014/main" id="{489F4F03-66A1-8A43-B01C-4E5C81C752BE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EDA37F60-4873-7745-B282-20CE537FF6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449F2C50-5E17-CC46-8D28-48281020D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989082C3-3F0F-D94A-805E-9F9853736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C73657E4-624A-CA4B-B7BE-671512A02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65911380-258C-3E43-9F65-B1BE23B0E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83507D4A-A4EB-7440-B713-6945615EF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DBE52DBE-AA54-E042-BFEB-DEDF73847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EF536179-4050-834C-8D08-041A09C97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686014D-BBF7-6146-967E-D44FB8290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D8F4A43C-EA59-2A4D-88DE-2E650A5BE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4BD73543-A979-E54D-A4A8-F4B6FE91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70F3FEC5-B7C1-C14F-B4F4-125760EF6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F822B961-B0F8-0F4F-86C4-2077A84D3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A73E457E-837F-8745-9EA0-D1E784238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3703FBAD-4D36-5C46-9856-08DCEE29E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EF373660-03EB-3E46-A56E-F038F7C999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24027A96-4B5A-7F48-997F-00780D69C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EC0F31AC-D37D-9F42-8CF3-F49B040FC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42F89286-A430-4F4B-A86A-BC928A9C6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D99F1971-5450-9440-A0E0-2404DDD13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582D1B5C-E657-BB46-8BBA-0A4BFE6F9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02AFE442-1ECA-5944-98EA-388682AE5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60F8DAB2-4E8B-424E-A5DF-11D0B6FCB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234524DF-B021-4246-803B-8258308AA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C26E43EE-20F5-034A-B52D-FDFA6FE69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>
                  <a:extLst>
                    <a:ext uri="{FF2B5EF4-FFF2-40B4-BE49-F238E27FC236}">
                      <a16:creationId xmlns:a16="http://schemas.microsoft.com/office/drawing/2014/main" id="{A7CD1F98-329B-144D-84E4-F161DDB22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>
                  <a:extLst>
                    <a:ext uri="{FF2B5EF4-FFF2-40B4-BE49-F238E27FC236}">
                      <a16:creationId xmlns:a16="http://schemas.microsoft.com/office/drawing/2014/main" id="{FB06BF36-3FA3-1A42-BBCE-FB60C7A88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C7345E34-58C9-B141-9F77-F6FD117E3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F52EF22F-30A5-9040-A8B3-849976EDC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C76B264D-DAD3-AA4A-A57C-C80030D4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>
                  <a:extLst>
                    <a:ext uri="{FF2B5EF4-FFF2-40B4-BE49-F238E27FC236}">
                      <a16:creationId xmlns:a16="http://schemas.microsoft.com/office/drawing/2014/main" id="{E9D51294-D47D-DD4D-80CF-FB428129C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コネクタ 79">
                  <a:extLst>
                    <a:ext uri="{FF2B5EF4-FFF2-40B4-BE49-F238E27FC236}">
                      <a16:creationId xmlns:a16="http://schemas.microsoft.com/office/drawing/2014/main" id="{690D41FB-D75F-1A4C-A23F-CD3A44EB8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794F028F-A5DD-3C44-9300-58F8F68B35EE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93" name="グループ化 92">
                <a:extLst>
                  <a:ext uri="{FF2B5EF4-FFF2-40B4-BE49-F238E27FC236}">
                    <a16:creationId xmlns:a16="http://schemas.microsoft.com/office/drawing/2014/main" id="{F30356B1-03E8-164D-8330-856DBE71C624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A1827CD1-6D8A-6345-8F2B-15EC5945750D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87" name="テキスト ボックス 86">
                  <a:extLst>
                    <a:ext uri="{FF2B5EF4-FFF2-40B4-BE49-F238E27FC236}">
                      <a16:creationId xmlns:a16="http://schemas.microsoft.com/office/drawing/2014/main" id="{A7543A66-93AC-6149-A0DB-1A442BC5434D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94A51C9B-9711-E74D-AD75-CCD89D5F5F88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89" name="テキスト ボックス 88">
                  <a:extLst>
                    <a:ext uri="{FF2B5EF4-FFF2-40B4-BE49-F238E27FC236}">
                      <a16:creationId xmlns:a16="http://schemas.microsoft.com/office/drawing/2014/main" id="{BF4AF47C-27F8-374E-819C-46AF32746CB2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0" name="テキスト ボックス 89">
                  <a:extLst>
                    <a:ext uri="{FF2B5EF4-FFF2-40B4-BE49-F238E27FC236}">
                      <a16:creationId xmlns:a16="http://schemas.microsoft.com/office/drawing/2014/main" id="{D18FB2C9-D3EE-3F4F-BD36-7A3B866972C2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5FC2A02F-9AFA-E444-B1D5-EAD617EEFB19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2" name="テキスト ボックス 91">
                  <a:extLst>
                    <a:ext uri="{FF2B5EF4-FFF2-40B4-BE49-F238E27FC236}">
                      <a16:creationId xmlns:a16="http://schemas.microsoft.com/office/drawing/2014/main" id="{57256AD8-86C5-D040-BEE1-01A45C9C1B22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D7C7AF8C-C60E-B748-9E43-B2C917B53942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27E03FD3-39CD-4B43-BF13-846514C74BDA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62126688-8F14-C342-B0F7-3A305727951D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5B8F203C-12A3-684C-AD4A-0F3FDA36F5A3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870A6AD3-D0BA-3849-ADFE-D9D009EA8CDF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6899A4C8-D50F-EC4D-B190-E05A02B43FDC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79784A7D-5B29-9F4A-8D6D-B4A06653DE70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D2A2C929-C0A1-FE4B-9A78-DC7EE89AC509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6BEDFE09-1BA5-9342-B13B-E8A3A9D3104B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879BB2C0-AF77-9848-B824-D86589CD1444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6B82BA42-8B8B-3C4E-A941-00739ADF4D52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4E3942A-4143-DC4A-AAF3-348A53AB469D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AB7719A3-7B0C-1846-951C-1BB1CB6CAB98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0AF461E1-5A42-5D42-BE35-29A853BF6C87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0ABACA6-34FA-9A4E-9F93-7275D4AF7938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C7B8097B-777E-F24B-AF35-E339458D3A5F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74AD5828-2C02-9C42-9A84-1C91C71B488C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E6B56027-21B5-8840-ADC6-6840C797A099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9B7956A5-36FB-EB44-A916-374BB2D6089B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6F1602BC-AF1C-0C47-9F1E-9F1ADD1E94D8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7889C74D-10AF-D447-AE4E-6D3ED93D8B1D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877DBE6-8736-CA49-8B17-D8E5060EB884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CACD92F4-D901-2F47-854A-D55BA973A89A}"/>
                </a:ext>
              </a:extLst>
            </p:cNvPr>
            <p:cNvSpPr txBox="1"/>
            <p:nvPr/>
          </p:nvSpPr>
          <p:spPr>
            <a:xfrm>
              <a:off x="9974395" y="325075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31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7908" y="2074554"/>
            <a:ext cx="558900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 use the 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3V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for the motor and we want to provide 500mA for the motor.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First, check the ‘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3V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 at the X-axis.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9221268" y="5647038"/>
            <a:ext cx="135924" cy="973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78D40F42-FF37-3F43-B236-6AF44343C85E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088512A1-C36F-6D4D-B396-CBE54A5311DF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46CFCD4E-42D6-D043-87BA-1F1EE5894269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4EB00420-6531-8245-A4A8-16C90EEF6640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139" name="フリーフォーム 138">
                    <a:extLst>
                      <a:ext uri="{FF2B5EF4-FFF2-40B4-BE49-F238E27FC236}">
                        <a16:creationId xmlns:a16="http://schemas.microsoft.com/office/drawing/2014/main" id="{CD30E35A-75FC-4347-9C5A-D06BFAF8F63B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0" name="フリーフォーム 139">
                    <a:extLst>
                      <a:ext uri="{FF2B5EF4-FFF2-40B4-BE49-F238E27FC236}">
                        <a16:creationId xmlns:a16="http://schemas.microsoft.com/office/drawing/2014/main" id="{89ECE387-98CF-E746-8A12-3F6818D3C18C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141" name="フリーフォーム 140">
                    <a:extLst>
                      <a:ext uri="{FF2B5EF4-FFF2-40B4-BE49-F238E27FC236}">
                        <a16:creationId xmlns:a16="http://schemas.microsoft.com/office/drawing/2014/main" id="{9481B30C-1363-5A45-B500-60387EE25725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2" name="フリーフォーム 141">
                    <a:extLst>
                      <a:ext uri="{FF2B5EF4-FFF2-40B4-BE49-F238E27FC236}">
                        <a16:creationId xmlns:a16="http://schemas.microsoft.com/office/drawing/2014/main" id="{89AF2FB6-3043-344A-A200-F2EDC22B70BF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3" name="フリーフォーム 142">
                    <a:extLst>
                      <a:ext uri="{FF2B5EF4-FFF2-40B4-BE49-F238E27FC236}">
                        <a16:creationId xmlns:a16="http://schemas.microsoft.com/office/drawing/2014/main" id="{BE2968CB-D301-3642-B083-AD1728971D13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144" name="フリーフォーム 143">
                    <a:extLst>
                      <a:ext uri="{FF2B5EF4-FFF2-40B4-BE49-F238E27FC236}">
                        <a16:creationId xmlns:a16="http://schemas.microsoft.com/office/drawing/2014/main" id="{057F7034-2045-B742-848B-3EBBAC6BBBAC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5" name="フリーフォーム 144">
                    <a:extLst>
                      <a:ext uri="{FF2B5EF4-FFF2-40B4-BE49-F238E27FC236}">
                        <a16:creationId xmlns:a16="http://schemas.microsoft.com/office/drawing/2014/main" id="{2A3C38F4-3E0D-7143-97D4-2B4649B21F78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6" name="フリーフォーム 145">
                    <a:extLst>
                      <a:ext uri="{FF2B5EF4-FFF2-40B4-BE49-F238E27FC236}">
                        <a16:creationId xmlns:a16="http://schemas.microsoft.com/office/drawing/2014/main" id="{90ADFC59-3FC0-1F4B-8F49-A23F431F6730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107" name="直線コネクタ 106">
                  <a:extLst>
                    <a:ext uri="{FF2B5EF4-FFF2-40B4-BE49-F238E27FC236}">
                      <a16:creationId xmlns:a16="http://schemas.microsoft.com/office/drawing/2014/main" id="{C1719276-E371-C84A-82EF-17307626F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コネクタ 107">
                  <a:extLst>
                    <a:ext uri="{FF2B5EF4-FFF2-40B4-BE49-F238E27FC236}">
                      <a16:creationId xmlns:a16="http://schemas.microsoft.com/office/drawing/2014/main" id="{BE6A5689-C163-B946-9DF2-9F512AD69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コネクタ 108">
                  <a:extLst>
                    <a:ext uri="{FF2B5EF4-FFF2-40B4-BE49-F238E27FC236}">
                      <a16:creationId xmlns:a16="http://schemas.microsoft.com/office/drawing/2014/main" id="{898F0F79-BCC7-C048-82E0-18700C5A3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>
                  <a:extLst>
                    <a:ext uri="{FF2B5EF4-FFF2-40B4-BE49-F238E27FC236}">
                      <a16:creationId xmlns:a16="http://schemas.microsoft.com/office/drawing/2014/main" id="{FAD5061E-D7FF-E948-A3F0-419512C7B6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>
                  <a:extLst>
                    <a:ext uri="{FF2B5EF4-FFF2-40B4-BE49-F238E27FC236}">
                      <a16:creationId xmlns:a16="http://schemas.microsoft.com/office/drawing/2014/main" id="{021C9C48-7B28-FD46-8931-AB64912BA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コネクタ 111">
                  <a:extLst>
                    <a:ext uri="{FF2B5EF4-FFF2-40B4-BE49-F238E27FC236}">
                      <a16:creationId xmlns:a16="http://schemas.microsoft.com/office/drawing/2014/main" id="{A8A6D51E-F218-584E-8E34-0814793DD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>
                  <a:extLst>
                    <a:ext uri="{FF2B5EF4-FFF2-40B4-BE49-F238E27FC236}">
                      <a16:creationId xmlns:a16="http://schemas.microsoft.com/office/drawing/2014/main" id="{B1DE7444-5784-C64E-82FD-A38FCD442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4F5B14DC-9065-5646-BE8B-8A42D58541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コネクタ 114">
                  <a:extLst>
                    <a:ext uri="{FF2B5EF4-FFF2-40B4-BE49-F238E27FC236}">
                      <a16:creationId xmlns:a16="http://schemas.microsoft.com/office/drawing/2014/main" id="{D3856983-5642-FE42-B5AC-4140F394F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コネクタ 115">
                  <a:extLst>
                    <a:ext uri="{FF2B5EF4-FFF2-40B4-BE49-F238E27FC236}">
                      <a16:creationId xmlns:a16="http://schemas.microsoft.com/office/drawing/2014/main" id="{6BBF0891-9538-EA49-BD81-5DB41E1E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線コネクタ 116">
                  <a:extLst>
                    <a:ext uri="{FF2B5EF4-FFF2-40B4-BE49-F238E27FC236}">
                      <a16:creationId xmlns:a16="http://schemas.microsoft.com/office/drawing/2014/main" id="{98F8B3ED-1C4C-844A-BCFB-2DC30A9EA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コネクタ 117">
                  <a:extLst>
                    <a:ext uri="{FF2B5EF4-FFF2-40B4-BE49-F238E27FC236}">
                      <a16:creationId xmlns:a16="http://schemas.microsoft.com/office/drawing/2014/main" id="{8715780D-2A7E-2E44-A560-5E3C90B88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コネクタ 118">
                  <a:extLst>
                    <a:ext uri="{FF2B5EF4-FFF2-40B4-BE49-F238E27FC236}">
                      <a16:creationId xmlns:a16="http://schemas.microsoft.com/office/drawing/2014/main" id="{3E5047E8-ACDB-0144-873A-07003685D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コネクタ 119">
                  <a:extLst>
                    <a:ext uri="{FF2B5EF4-FFF2-40B4-BE49-F238E27FC236}">
                      <a16:creationId xmlns:a16="http://schemas.microsoft.com/office/drawing/2014/main" id="{9194D3A0-0689-0342-9E5C-5A3046F01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線コネクタ 120">
                  <a:extLst>
                    <a:ext uri="{FF2B5EF4-FFF2-40B4-BE49-F238E27FC236}">
                      <a16:creationId xmlns:a16="http://schemas.microsoft.com/office/drawing/2014/main" id="{3DF34F45-E6D7-324B-B45E-E32A3DF52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コネクタ 121">
                  <a:extLst>
                    <a:ext uri="{FF2B5EF4-FFF2-40B4-BE49-F238E27FC236}">
                      <a16:creationId xmlns:a16="http://schemas.microsoft.com/office/drawing/2014/main" id="{9D47F516-5D5C-7642-8B47-ACC05E7C9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コネクタ 122">
                  <a:extLst>
                    <a:ext uri="{FF2B5EF4-FFF2-40B4-BE49-F238E27FC236}">
                      <a16:creationId xmlns:a16="http://schemas.microsoft.com/office/drawing/2014/main" id="{287E4287-043F-A048-8CA7-0EF87BD35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コネクタ 123">
                  <a:extLst>
                    <a:ext uri="{FF2B5EF4-FFF2-40B4-BE49-F238E27FC236}">
                      <a16:creationId xmlns:a16="http://schemas.microsoft.com/office/drawing/2014/main" id="{F2F71815-A916-A942-B157-8E91FE30A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コネクタ 124">
                  <a:extLst>
                    <a:ext uri="{FF2B5EF4-FFF2-40B4-BE49-F238E27FC236}">
                      <a16:creationId xmlns:a16="http://schemas.microsoft.com/office/drawing/2014/main" id="{062B08AF-BB79-B44F-AD91-56139B8BB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コネクタ 125">
                  <a:extLst>
                    <a:ext uri="{FF2B5EF4-FFF2-40B4-BE49-F238E27FC236}">
                      <a16:creationId xmlns:a16="http://schemas.microsoft.com/office/drawing/2014/main" id="{D8D1B2F4-8C00-AB45-866E-630CE183F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コネクタ 126">
                  <a:extLst>
                    <a:ext uri="{FF2B5EF4-FFF2-40B4-BE49-F238E27FC236}">
                      <a16:creationId xmlns:a16="http://schemas.microsoft.com/office/drawing/2014/main" id="{AE0EF9B7-CDF0-D640-A7DF-E2FDF1D85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コネクタ 127">
                  <a:extLst>
                    <a:ext uri="{FF2B5EF4-FFF2-40B4-BE49-F238E27FC236}">
                      <a16:creationId xmlns:a16="http://schemas.microsoft.com/office/drawing/2014/main" id="{526C66BD-58BC-6B4A-8D18-4C29D92C1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コネクタ 128">
                  <a:extLst>
                    <a:ext uri="{FF2B5EF4-FFF2-40B4-BE49-F238E27FC236}">
                      <a16:creationId xmlns:a16="http://schemas.microsoft.com/office/drawing/2014/main" id="{59587781-064A-824E-B741-BE2DF4082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コネクタ 129">
                  <a:extLst>
                    <a:ext uri="{FF2B5EF4-FFF2-40B4-BE49-F238E27FC236}">
                      <a16:creationId xmlns:a16="http://schemas.microsoft.com/office/drawing/2014/main" id="{A12F6CC5-2E48-2A42-9A79-FBFBB52A5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線コネクタ 130">
                  <a:extLst>
                    <a:ext uri="{FF2B5EF4-FFF2-40B4-BE49-F238E27FC236}">
                      <a16:creationId xmlns:a16="http://schemas.microsoft.com/office/drawing/2014/main" id="{8E6C94B2-203A-D54A-AAFA-214FEFC40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線コネクタ 131">
                  <a:extLst>
                    <a:ext uri="{FF2B5EF4-FFF2-40B4-BE49-F238E27FC236}">
                      <a16:creationId xmlns:a16="http://schemas.microsoft.com/office/drawing/2014/main" id="{8F44BB86-C2B3-F44E-8372-D18E0FE0B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コネクタ 132">
                  <a:extLst>
                    <a:ext uri="{FF2B5EF4-FFF2-40B4-BE49-F238E27FC236}">
                      <a16:creationId xmlns:a16="http://schemas.microsoft.com/office/drawing/2014/main" id="{BD5D019A-FE40-C841-B6F5-929F38A0C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線コネクタ 133">
                  <a:extLst>
                    <a:ext uri="{FF2B5EF4-FFF2-40B4-BE49-F238E27FC236}">
                      <a16:creationId xmlns:a16="http://schemas.microsoft.com/office/drawing/2014/main" id="{9D4CC33D-783E-CB46-8246-EB927562C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コネクタ 134">
                  <a:extLst>
                    <a:ext uri="{FF2B5EF4-FFF2-40B4-BE49-F238E27FC236}">
                      <a16:creationId xmlns:a16="http://schemas.microsoft.com/office/drawing/2014/main" id="{566ADC63-01D5-6B4F-8D42-77962349C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線コネクタ 135">
                  <a:extLst>
                    <a:ext uri="{FF2B5EF4-FFF2-40B4-BE49-F238E27FC236}">
                      <a16:creationId xmlns:a16="http://schemas.microsoft.com/office/drawing/2014/main" id="{E63E7BF5-7526-2A41-AD77-0BC6017CD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線コネクタ 136">
                  <a:extLst>
                    <a:ext uri="{FF2B5EF4-FFF2-40B4-BE49-F238E27FC236}">
                      <a16:creationId xmlns:a16="http://schemas.microsoft.com/office/drawing/2014/main" id="{EDB6EDA5-F4C1-E54D-81A3-D80403EEC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線コネクタ 137">
                  <a:extLst>
                    <a:ext uri="{FF2B5EF4-FFF2-40B4-BE49-F238E27FC236}">
                      <a16:creationId xmlns:a16="http://schemas.microsoft.com/office/drawing/2014/main" id="{01B58D02-11A8-0340-9BB9-5067EF0A7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646E9441-E602-824B-88EA-9CAF5EC39A5D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42C2A6F6-6417-4E47-B7F4-E948F1B5A8FE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99" name="テキスト ボックス 98">
                  <a:extLst>
                    <a:ext uri="{FF2B5EF4-FFF2-40B4-BE49-F238E27FC236}">
                      <a16:creationId xmlns:a16="http://schemas.microsoft.com/office/drawing/2014/main" id="{126CA626-8B7D-9D4B-987E-0034C598E399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703DBD94-AF32-8E47-BD6D-2D05FD296B48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83104364-46FE-EE42-9CBE-700DD6B6FEB9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2" name="テキスト ボックス 101">
                  <a:extLst>
                    <a:ext uri="{FF2B5EF4-FFF2-40B4-BE49-F238E27FC236}">
                      <a16:creationId xmlns:a16="http://schemas.microsoft.com/office/drawing/2014/main" id="{8C3663DD-1E94-9544-B8DF-755B8F9E0563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3" name="テキスト ボックス 102">
                  <a:extLst>
                    <a:ext uri="{FF2B5EF4-FFF2-40B4-BE49-F238E27FC236}">
                      <a16:creationId xmlns:a16="http://schemas.microsoft.com/office/drawing/2014/main" id="{D98F561B-DD7A-6742-93DD-E60C995B6819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4" name="テキスト ボックス 103">
                  <a:extLst>
                    <a:ext uri="{FF2B5EF4-FFF2-40B4-BE49-F238E27FC236}">
                      <a16:creationId xmlns:a16="http://schemas.microsoft.com/office/drawing/2014/main" id="{69D038D6-717C-C348-9DC1-851EE9A411CC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FEC3B159-1026-454F-8078-9275D7D44A53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0FA389E-4D62-974B-8E18-474CDCA49D5B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952D3F14-1BA9-EE47-940F-D86501CDE6A1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D948F92A-B161-9F47-833A-5444764F90B5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19AB2B93-4C37-4645-AABB-858CC1990AAC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6010AF50-E02F-AB43-82D7-A8E1A67E28AE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0DE245AC-C0A2-6F49-860B-A2DDB77DD38A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B12BE0B7-DF0F-C244-B5E2-30C1D986CD19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537FE5A5-1226-BE4A-95E9-CD3E7653C83A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DCD3A9BE-0350-8341-8A13-792D00DB066E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7F9723-3DB7-B146-ACD9-06DC6A3A6D8F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1EC38C4E-A52E-A14D-8340-6710F74E6948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2E56CC5F-ECA1-9C4F-BBE6-6302101CE6C5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56125589-2C2B-C04E-B632-0FDADDB7F905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7C7EA80-C004-0042-BFAD-30EF33C411E0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7C4F1211-0DEB-C240-B426-87FDA3BA2605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C299DC8D-C159-B447-BD16-958234873809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D2A9DFA-8471-4B43-84A3-316A70C00DF4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5EFB29A3-7405-F747-A6E2-00223A3ACFDA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C575B850-BEF6-9E41-9F87-17C00F751AAA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3A492FA7-5206-7340-9B65-349540CDA162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510BB160-ECDD-CC45-A28C-D79E6A859EBA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1116EC7-5E7B-294E-88E4-C2CED97CCF48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CE0F7455-176E-A24F-A183-A4802C32769C}"/>
                </a:ext>
              </a:extLst>
            </p:cNvPr>
            <p:cNvSpPr txBox="1"/>
            <p:nvPr/>
          </p:nvSpPr>
          <p:spPr>
            <a:xfrm>
              <a:off x="9974395" y="325075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47" name="Rectangle 14">
            <a:extLst>
              <a:ext uri="{FF2B5EF4-FFF2-40B4-BE49-F238E27FC236}">
                <a16:creationId xmlns:a16="http://schemas.microsoft.com/office/drawing/2014/main" id="{750C5584-17E4-3244-B604-9EB363B2B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8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0" y="2074554"/>
            <a:ext cx="547977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 use the 3V for the motor and we want to provide 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500mA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for the motor.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Then, check the 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500mA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on the Y axis.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9221268" y="5647038"/>
            <a:ext cx="135924" cy="973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5804560" y="3664074"/>
            <a:ext cx="3463008" cy="198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BEC5E13-44DF-7F42-A8EB-4CB31E4BA7CF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13057CB8-294C-EE4A-8726-3D30ECE851F7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CA14BAB4-C97E-6B4C-8886-F4567478B86C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45" name="グループ化 44">
                  <a:extLst>
                    <a:ext uri="{FF2B5EF4-FFF2-40B4-BE49-F238E27FC236}">
                      <a16:creationId xmlns:a16="http://schemas.microsoft.com/office/drawing/2014/main" id="{B590DF1B-8EE5-1D4F-8921-F763212B0A04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78" name="フリーフォーム 77">
                    <a:extLst>
                      <a:ext uri="{FF2B5EF4-FFF2-40B4-BE49-F238E27FC236}">
                        <a16:creationId xmlns:a16="http://schemas.microsoft.com/office/drawing/2014/main" id="{D9A647A7-5103-7840-9201-63B548412268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79" name="フリーフォーム 78">
                    <a:extLst>
                      <a:ext uri="{FF2B5EF4-FFF2-40B4-BE49-F238E27FC236}">
                        <a16:creationId xmlns:a16="http://schemas.microsoft.com/office/drawing/2014/main" id="{2F026ADC-B3BA-4746-A715-0996D1F147E7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0" name="フリーフォーム 79">
                    <a:extLst>
                      <a:ext uri="{FF2B5EF4-FFF2-40B4-BE49-F238E27FC236}">
                        <a16:creationId xmlns:a16="http://schemas.microsoft.com/office/drawing/2014/main" id="{2F704024-0E5F-9D4B-9914-FCC73AF73437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1" name="フリーフォーム 80">
                    <a:extLst>
                      <a:ext uri="{FF2B5EF4-FFF2-40B4-BE49-F238E27FC236}">
                        <a16:creationId xmlns:a16="http://schemas.microsoft.com/office/drawing/2014/main" id="{74607572-3F49-E847-9EAF-D78A6C0583D7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2" name="フリーフォーム 81">
                    <a:extLst>
                      <a:ext uri="{FF2B5EF4-FFF2-40B4-BE49-F238E27FC236}">
                        <a16:creationId xmlns:a16="http://schemas.microsoft.com/office/drawing/2014/main" id="{9A5357EA-E240-C14D-B23B-0C32D54059E7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3" name="フリーフォーム 82">
                    <a:extLst>
                      <a:ext uri="{FF2B5EF4-FFF2-40B4-BE49-F238E27FC236}">
                        <a16:creationId xmlns:a16="http://schemas.microsoft.com/office/drawing/2014/main" id="{F60DB803-BE0A-ED4B-AE8F-9B81D2A563FD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4" name="フリーフォーム 83">
                    <a:extLst>
                      <a:ext uri="{FF2B5EF4-FFF2-40B4-BE49-F238E27FC236}">
                        <a16:creationId xmlns:a16="http://schemas.microsoft.com/office/drawing/2014/main" id="{06EB1DC0-72BA-0145-9FBF-5634430A031B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5" name="フリーフォーム 84">
                    <a:extLst>
                      <a:ext uri="{FF2B5EF4-FFF2-40B4-BE49-F238E27FC236}">
                        <a16:creationId xmlns:a16="http://schemas.microsoft.com/office/drawing/2014/main" id="{B16A3828-B725-1F43-949F-0EEE1AB1B050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E837C48E-FF4C-C445-A501-E87E5CE8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43E87D5A-AE2E-3D47-92C0-EA689EA04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52CE7A91-2B34-D943-9E45-2FA42904E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6723B5EB-EF0B-FD48-BF3A-BD7D4B6EE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9B4DDD7C-8A26-B843-9208-20719E0D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009C709D-0D6D-A74F-BCBD-7F39AB0CC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5F3FF35A-E4C8-104A-B2F3-3ACBE94E8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BB1C880D-7C4E-9F4C-85C2-E5CED00B1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8A88EDCC-7DA8-FD44-8AE7-0850647A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2E578697-07F2-564E-AEC6-48ACA44D3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808C918A-017A-314D-B333-2331118EA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8F5BE775-850C-7346-9BC1-B6F346C0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E4164DB1-6A4F-3547-A4D5-43E008CC0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DD72687A-E178-BF4D-857D-35E71FF8E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EE3C688D-2876-D043-B1A3-9E96FE055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92D9D3D4-FDB1-9948-995B-0020908DB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60C4EA33-E927-4B4B-952A-6E2EB464E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568023A1-9524-0B48-8B98-CA8331AF5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CFC7C342-7418-DB41-B111-9BA9BA66D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72EBA48C-9C90-C24B-A7B5-789D1464D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>
                  <a:extLst>
                    <a:ext uri="{FF2B5EF4-FFF2-40B4-BE49-F238E27FC236}">
                      <a16:creationId xmlns:a16="http://schemas.microsoft.com/office/drawing/2014/main" id="{1ED83EBA-FAD2-D242-A067-5518024D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D51D696E-EF1B-BF49-8CBA-9C49C7DC1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038D74A0-1015-C34E-B751-4FB856159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コネクタ 68">
                  <a:extLst>
                    <a:ext uri="{FF2B5EF4-FFF2-40B4-BE49-F238E27FC236}">
                      <a16:creationId xmlns:a16="http://schemas.microsoft.com/office/drawing/2014/main" id="{3268131C-753E-8B4A-81AF-2A225789F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B8C2D39-A998-A84A-AE5A-0BA252CDF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1374F196-62BC-CA47-BC7E-7239D22FF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55D162E8-A3FE-6D45-81CE-6C29DFC5C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AC8C1346-C397-294B-A1B3-D62A298EF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>
                  <a:extLst>
                    <a:ext uri="{FF2B5EF4-FFF2-40B4-BE49-F238E27FC236}">
                      <a16:creationId xmlns:a16="http://schemas.microsoft.com/office/drawing/2014/main" id="{CC941C50-ABCC-FB47-A997-83861AE6C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>
                  <a:extLst>
                    <a:ext uri="{FF2B5EF4-FFF2-40B4-BE49-F238E27FC236}">
                      <a16:creationId xmlns:a16="http://schemas.microsoft.com/office/drawing/2014/main" id="{AE248B3F-639F-8F41-ACA9-A79B8DBA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2FD05A2C-30C6-B54E-BF36-48FB2C0E0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5E80C9DC-90EF-CE4B-B798-EC65669F5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E1CB6B03-5F9D-8E41-919A-C9BBAFEC99F5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0476AA65-CBD7-7C4D-A718-6F55BE577E1A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A9BBDFB6-FA55-B047-AF09-4E6E788D5609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D2B77334-8D98-0A4A-B96E-319EEF7725D5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8D491865-6D5F-044E-9390-9F7543CA7869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92E5AB19-83A3-6B45-BD5F-45CFDFE586C6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907F1A94-9C5C-6E49-832F-7B17CD35A966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308B451-0D5A-BB45-BCE1-9B43CD1FD1F9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C1B0FAE7-B4B7-FF41-82C1-672C9728928F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8F0C0FE3-0D6F-7849-A58C-78C42B6BE896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68B2DB4-08A7-1445-8135-EB9372B9CE05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6259E92-16FE-EF43-9631-4BC0699082B0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118ED461-2800-DB49-AA36-90EA906F222B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9D9DE910-A723-5941-B130-76F1DC847650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4C79F76-E3FC-994C-A9BC-92C0FB55ED75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90FFD629-E0CA-6E4B-842E-C9569EA138CA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33407E15-06F2-3540-9B87-07AA3A824FEC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D882AB7C-EE4C-5D41-AD27-B80C563EFB1C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B323CB5-5372-5E46-BBD2-55F9D2676726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09EA6B8-D913-0E4C-B885-DADC25532D6F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36DCC9C-645C-2642-9FA8-82343FEC0662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5848F83-1F27-D543-97CE-4653D1045646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BA2C1C-BFF0-B34A-900A-6F414D665FC2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03F25EB-3148-4D49-BE13-E5ABD8AA51F3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E2612AB-838C-0440-8359-056D15420824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E11BB64-41F5-B44B-BA25-829D96D5F1BE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09DCC10F-DEC5-7A45-B52C-F6B976DF7954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DE4B990-C4FF-9947-BD23-A04F0B799FB0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168A7AD-0E3E-4F48-A53B-59C05390A9E6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82ACCB4-45E4-1341-B573-05C3C63B0C3C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1549404-8F99-CC47-8298-0C69F0C5F416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DD20F75-6324-6C44-96F2-6AF29DD6A1B6}"/>
                </a:ext>
              </a:extLst>
            </p:cNvPr>
            <p:cNvSpPr txBox="1"/>
            <p:nvPr/>
          </p:nvSpPr>
          <p:spPr>
            <a:xfrm>
              <a:off x="9974395" y="325075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6" name="Rectangle 14">
            <a:extLst>
              <a:ext uri="{FF2B5EF4-FFF2-40B4-BE49-F238E27FC236}">
                <a16:creationId xmlns:a16="http://schemas.microsoft.com/office/drawing/2014/main" id="{E28F32B5-6878-4242-B7CC-6F3E75C2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337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94529" y="1917916"/>
            <a:ext cx="4905805" cy="42346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point (3v, 500mA) is at the middle of the 4mA line and the 5mA line.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Hence, we need to provide about the 4.5mA to the base.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Arduino’s digital output is 5V.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We use V=IR again here!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5 = 0.0045 * 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R = 5 / 0.0045 = </a:t>
            </a:r>
            <a:r>
              <a:rPr lang="cs-CZ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1111.11</a:t>
            </a:r>
            <a: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s-I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We can use one 1k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ohm</a:t>
            </a:r>
            <a: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resistor and one 200</a:t>
            </a:r>
            <a:r>
              <a:rPr lang="en-US" altLang="ja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Ω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resistor (1.2k in total).</a:t>
            </a:r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9221268" y="5647038"/>
            <a:ext cx="135924" cy="973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5804560" y="3664074"/>
            <a:ext cx="3463008" cy="198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AE07102B-3586-904E-8934-DE95ADA32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1EC43FC-4FF7-9042-AAC8-6E52E5EB225B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9F5A5F9C-5745-9948-B51E-38C4EF81EC7E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CEDD1EF-663A-BB4F-9015-B26EB1E164CA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48" name="グループ化 47">
                  <a:extLst>
                    <a:ext uri="{FF2B5EF4-FFF2-40B4-BE49-F238E27FC236}">
                      <a16:creationId xmlns:a16="http://schemas.microsoft.com/office/drawing/2014/main" id="{ABD76F6B-0025-8E45-B0BB-A0E1C2EA2423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81" name="フリーフォーム 80">
                    <a:extLst>
                      <a:ext uri="{FF2B5EF4-FFF2-40B4-BE49-F238E27FC236}">
                        <a16:creationId xmlns:a16="http://schemas.microsoft.com/office/drawing/2014/main" id="{93B681B6-F2FC-5B4A-93E2-24E0607A07CB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2" name="フリーフォーム 81">
                    <a:extLst>
                      <a:ext uri="{FF2B5EF4-FFF2-40B4-BE49-F238E27FC236}">
                        <a16:creationId xmlns:a16="http://schemas.microsoft.com/office/drawing/2014/main" id="{0EC71AE7-B246-BE41-9059-5042499354C9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3" name="フリーフォーム 82">
                    <a:extLst>
                      <a:ext uri="{FF2B5EF4-FFF2-40B4-BE49-F238E27FC236}">
                        <a16:creationId xmlns:a16="http://schemas.microsoft.com/office/drawing/2014/main" id="{6BA85DC3-5364-7F42-85D7-C1FD42E5B84C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4" name="フリーフォーム 83">
                    <a:extLst>
                      <a:ext uri="{FF2B5EF4-FFF2-40B4-BE49-F238E27FC236}">
                        <a16:creationId xmlns:a16="http://schemas.microsoft.com/office/drawing/2014/main" id="{0E027EAA-374A-D04D-A676-4C2F83455DF7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5" name="フリーフォーム 84">
                    <a:extLst>
                      <a:ext uri="{FF2B5EF4-FFF2-40B4-BE49-F238E27FC236}">
                        <a16:creationId xmlns:a16="http://schemas.microsoft.com/office/drawing/2014/main" id="{D2C54088-C934-6349-9CD0-850B18979804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6" name="フリーフォーム 85">
                    <a:extLst>
                      <a:ext uri="{FF2B5EF4-FFF2-40B4-BE49-F238E27FC236}">
                        <a16:creationId xmlns:a16="http://schemas.microsoft.com/office/drawing/2014/main" id="{D7716BF5-1522-D14D-A51B-A0FE72DF8A89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7" name="フリーフォーム 86">
                    <a:extLst>
                      <a:ext uri="{FF2B5EF4-FFF2-40B4-BE49-F238E27FC236}">
                        <a16:creationId xmlns:a16="http://schemas.microsoft.com/office/drawing/2014/main" id="{A321BD8C-77FE-9645-A2BD-EDFD3ED56CEE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8" name="フリーフォーム 87">
                    <a:extLst>
                      <a:ext uri="{FF2B5EF4-FFF2-40B4-BE49-F238E27FC236}">
                        <a16:creationId xmlns:a16="http://schemas.microsoft.com/office/drawing/2014/main" id="{F19B00BF-B0FA-AF4E-9CCA-6A35BE2F5E0E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E2D9591A-96C1-F549-A5B6-FC78E18A9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6989BB2-9C2F-804B-8A8F-FD335FD1B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B6774FB0-37EC-274E-92B0-902703468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EE058656-6559-9B49-8C6C-D16843758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B47C2622-FAC3-A646-BE5D-6F39437E3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413ACD7C-1F66-D84C-A6F0-9C4D8489C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5330AB69-AC2D-3E4B-9928-161BBF363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42D40767-0489-E04F-B25A-F4953EF15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D656817A-E260-5D40-85EF-5C1CDC2CB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0D3C8F99-9B75-0C4B-B1CA-394A0D6EB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83991700-E899-3B47-AA4C-0FA3EB207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A98F3ADC-CD91-964A-AFB4-F836FAED4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0CACF41D-07AF-5944-89A0-4127B64C1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8BDDDEFA-F04D-CB47-8854-059330216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EDC4959D-E900-3B47-91E9-18EC1FB92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09E27859-93DD-EE40-B842-8096830268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715F304B-3304-A64A-8151-153D75328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>
                  <a:extLst>
                    <a:ext uri="{FF2B5EF4-FFF2-40B4-BE49-F238E27FC236}">
                      <a16:creationId xmlns:a16="http://schemas.microsoft.com/office/drawing/2014/main" id="{E48286DD-CB45-0C45-A2CD-D44F762CF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86BBBE67-44B5-CC44-AA5E-3BA1AAA78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9F794EC4-0FF7-E347-9065-F078C9DCC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コネクタ 68">
                  <a:extLst>
                    <a:ext uri="{FF2B5EF4-FFF2-40B4-BE49-F238E27FC236}">
                      <a16:creationId xmlns:a16="http://schemas.microsoft.com/office/drawing/2014/main" id="{122D6DA7-5288-5445-950F-07A5C5C92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97CADF3F-6D0E-1042-AF6A-C986D43B2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4B3C53A0-E500-F745-867D-8F3060F72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D9330E37-7A4C-7C40-A846-1340C79E3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EF1F3266-3BB9-3F42-AA0F-AB8930EEB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>
                  <a:extLst>
                    <a:ext uri="{FF2B5EF4-FFF2-40B4-BE49-F238E27FC236}">
                      <a16:creationId xmlns:a16="http://schemas.microsoft.com/office/drawing/2014/main" id="{CD75004E-5F33-F743-8706-3BE5985E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>
                  <a:extLst>
                    <a:ext uri="{FF2B5EF4-FFF2-40B4-BE49-F238E27FC236}">
                      <a16:creationId xmlns:a16="http://schemas.microsoft.com/office/drawing/2014/main" id="{81A1D5E1-8A94-2741-820D-8455C99E2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D3BADEC1-1C9B-3C42-B45F-10C9A4265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875907C0-F061-6A4C-867C-4EB22B286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>
                  <a:extLst>
                    <a:ext uri="{FF2B5EF4-FFF2-40B4-BE49-F238E27FC236}">
                      <a16:creationId xmlns:a16="http://schemas.microsoft.com/office/drawing/2014/main" id="{5E1DD3CA-A57F-9F44-A124-040F5E855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コネクタ 79">
                  <a:extLst>
                    <a:ext uri="{FF2B5EF4-FFF2-40B4-BE49-F238E27FC236}">
                      <a16:creationId xmlns:a16="http://schemas.microsoft.com/office/drawing/2014/main" id="{D3CD528C-1C30-354F-8E2C-5A3699CB0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0850D6E8-642D-4641-8763-F901A817D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B8DE1936-EABB-5347-857B-A87B5857F2A1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FB530C25-D2AE-714F-9605-83F762D39F4D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257CB989-E3F3-2C43-99D8-D3B2BB39A399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E7CF3680-B0AF-5249-88C4-B6260F65BD90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BB5888BE-769A-3C48-95F9-CCDF3D67613F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BBFD285E-C766-3547-9AFA-F9EB7E54B6C3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5A2AF5D6-0E6F-E540-9F9E-20A82E8F7EF3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A605D74F-B668-E245-8F6C-CB72C4902F3E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5B2F1057-2262-6545-80E2-D301009F9F62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20EE8C8-0250-044D-AA5A-96B8A6F131E5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A7A08D40-FF0D-FB4C-9851-59F45FE551A3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EC3F39D-0E1B-6C45-B4A4-8FF88F6B1347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DEB3FC8-BBE6-B543-ABB2-24ABB10B21C7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32B13762-751A-4849-960C-D0A6132C9FEE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4AECDA2-B5E9-784A-B0C3-AFE9F0D39516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7C24F77-474A-7D4D-A2F4-022381A54D4D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F552FF0-1C5E-234D-A90B-1B961D68B047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24FC9495-D551-AB4E-9B7D-488007AE4E7C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17164630-E7F9-164A-8A26-B9029C9CE8F9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22E7697-6A3A-7948-95DE-FA2639E8BBDE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7A2690-A76E-B342-A430-A18942F034C0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4C9FB39-019C-CD44-9B99-70A2FFE23FE9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27F89D0-C9F4-3B4B-8522-5E0C784823F7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85E8F43-B347-FD4E-87B2-1D6DCAD5B0A8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1C779BD-B4EC-2A4F-A520-C462CA4B406D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F3681EB-94D6-BF49-91C8-E7969629F3DE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54EA78-2DAE-7B48-9CFB-B19BDA2FBB33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5B7CCA4-2889-2C4F-8198-120175046FB7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FECDF5C-C3F2-D14D-85D1-F295D2DA1DD2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8FEFF09-C601-7D43-BC5A-6F8933F68E70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9D9ED63-B231-4643-A0F9-AC94E06BFC34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E452B53-B508-5B4C-A025-4187CF620ACF}"/>
                </a:ext>
              </a:extLst>
            </p:cNvPr>
            <p:cNvSpPr txBox="1"/>
            <p:nvPr/>
          </p:nvSpPr>
          <p:spPr>
            <a:xfrm>
              <a:off x="9974395" y="322141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" name="円/楕円 9"/>
          <p:cNvSpPr/>
          <p:nvPr/>
        </p:nvSpPr>
        <p:spPr>
          <a:xfrm>
            <a:off x="10020179" y="3590899"/>
            <a:ext cx="194976" cy="194881"/>
          </a:xfrm>
          <a:prstGeom prst="ellipse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9857142F-A68A-234B-BA22-6043B36D7CF8}"/>
              </a:ext>
            </a:extLst>
          </p:cNvPr>
          <p:cNvSpPr/>
          <p:nvPr/>
        </p:nvSpPr>
        <p:spPr>
          <a:xfrm>
            <a:off x="10020989" y="3268969"/>
            <a:ext cx="194976" cy="194881"/>
          </a:xfrm>
          <a:prstGeom prst="ellipse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A787F0D-52F8-6344-BB3C-97076686A094}"/>
              </a:ext>
            </a:extLst>
          </p:cNvPr>
          <p:cNvCxnSpPr>
            <a:cxnSpLocks/>
          </p:cNvCxnSpPr>
          <p:nvPr/>
        </p:nvCxnSpPr>
        <p:spPr>
          <a:xfrm>
            <a:off x="9244775" y="3548122"/>
            <a:ext cx="0" cy="29100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8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049AA-ADFB-1848-90D2-C0A1C66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Ardestan Exercise #1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06066-FB7A-8945-9730-2C5A0F71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program and a circuit </a:t>
            </a:r>
            <a:r>
              <a:rPr lang="en-US" altLang="ja-JP" dirty="0"/>
              <a:t>that control the rotation speed of a DC motor by a potentiometer.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DB60B-AE82-DC4B-B496-DFA575D9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8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/>
              <a:t>L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earned </a:t>
            </a:r>
            <a:r>
              <a:rPr lang="en-US" altLang="ja-JP" dirty="0"/>
              <a:t>So far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How to use a 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Transistor</a:t>
            </a:r>
          </a:p>
          <a:p>
            <a:pPr lvl="1"/>
            <a:r>
              <a:rPr lang="en-US" altLang="ja-JP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/>
          </a:p>
          <a:p>
            <a:r>
              <a:rPr lang="en-US" altLang="ja-JP" sz="2400" dirty="0"/>
              <a:t>Other Electric Parts</a:t>
            </a:r>
          </a:p>
          <a:p>
            <a:pPr lvl="1"/>
            <a:r>
              <a:rPr lang="en-US" altLang="ja-JP" sz="2000" dirty="0"/>
              <a:t>Solenoid</a:t>
            </a:r>
          </a:p>
          <a:p>
            <a:pPr lvl="1"/>
            <a:r>
              <a:rPr lang="en-US" altLang="ja-JP" sz="2000" dirty="0"/>
              <a:t>Relay</a:t>
            </a: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MP3 Player</a:t>
            </a:r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400" dirty="0"/>
              <a:t>MINI LCD Display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08812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Session 3.1: </a:t>
            </a:r>
            <a:br>
              <a:rPr lang="en-US" altLang="ja-JP" sz="2800" dirty="0"/>
            </a:br>
            <a:r>
              <a:rPr lang="en-US" altLang="ja-JP" sz="2800" dirty="0"/>
              <a:t>How to Use a DC Motor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6D2FDC-8773-D945-B839-A57789935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377B3-4170-2842-8737-9C9D7862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4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Session 3.2: </a:t>
            </a:r>
            <a:br>
              <a:rPr lang="en-US" altLang="ja-JP" sz="2800" dirty="0"/>
            </a:br>
            <a:r>
              <a:rPr lang="en-US" altLang="ja-JP" sz="2800" dirty="0"/>
              <a:t>Other Electric Parts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6D2FDC-8773-D945-B839-A57789935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377B3-4170-2842-8737-9C9D7862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926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Solenoid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0" y="2074554"/>
            <a:ext cx="590944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Solenoids are actuators that are electromagnetically drive.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There are various kinds of solenoids</a:t>
            </a:r>
            <a:b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(push-pull, rotary, water valve,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The left figure is an example of a small push-pull solenoid.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8581DFB-C99D-AF43-AE8B-30962ADA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29932"/>
            <a:ext cx="538493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https://www.sparkfun.com/products/11015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(CC BY 2.0)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AADEE9-AFC3-474C-8567-7BECAEBF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1" y="207455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5B6DF-B5F1-A244-A240-1D64B438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Solenoid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52305D-D57A-734D-9052-36CF7C14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DE39B092-6FC6-6448-8C27-400DAF8C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/>
              <a:t>Solenoids can be used in the same manner</a:t>
            </a:r>
            <a:br>
              <a:rPr lang="en-US" altLang="ja-JP" sz="2000" dirty="0"/>
            </a:br>
            <a:r>
              <a:rPr lang="en-US" altLang="ja-JP" sz="2000" dirty="0"/>
              <a:t>as DC motors.</a:t>
            </a:r>
            <a:endParaRPr lang="ja-JP" altLang="en-US" sz="2000"/>
          </a:p>
        </p:txBody>
      </p:sp>
      <p:pic>
        <p:nvPicPr>
          <p:cNvPr id="13" name="コンテンツ プレースホルダー 9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F390FBD-5A85-3F46-8241-E9D4F199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698750"/>
            <a:ext cx="4902200" cy="3657600"/>
          </a:xfrm>
          <a:prstGeom prst="rect">
            <a:avLst/>
          </a:prstGeom>
        </p:spPr>
      </p:pic>
      <p:pic>
        <p:nvPicPr>
          <p:cNvPr id="15" name="図 1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059C901F-11C7-0E49-B3D5-AD150D90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96" y="1829776"/>
            <a:ext cx="3523942" cy="4581125"/>
          </a:xfrm>
          <a:prstGeom prst="rect">
            <a:avLst/>
          </a:prstGeom>
        </p:spPr>
      </p:pic>
      <p:sp>
        <p:nvSpPr>
          <p:cNvPr id="17" name="Oval 10">
            <a:extLst>
              <a:ext uri="{FF2B5EF4-FFF2-40B4-BE49-F238E27FC236}">
                <a16:creationId xmlns:a16="http://schemas.microsoft.com/office/drawing/2014/main" id="{26F9D5D1-240E-F245-A31F-C80FECF76C01}"/>
              </a:ext>
            </a:extLst>
          </p:cNvPr>
          <p:cNvSpPr/>
          <p:nvPr/>
        </p:nvSpPr>
        <p:spPr>
          <a:xfrm>
            <a:off x="10918092" y="4054049"/>
            <a:ext cx="654269" cy="646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89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5B6DF-B5F1-A244-A240-1D64B438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Solenoid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52305D-D57A-734D-9052-36CF7C14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DE39B092-6FC6-6448-8C27-400DAF8C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Explain Why we need a diode here.</a:t>
            </a:r>
            <a:endParaRPr lang="ja-JP" altLang="en-US" sz="2000"/>
          </a:p>
        </p:txBody>
      </p:sp>
      <p:pic>
        <p:nvPicPr>
          <p:cNvPr id="13" name="コンテンツ プレースホルダー 9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F390FBD-5A85-3F46-8241-E9D4F199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698750"/>
            <a:ext cx="4902200" cy="3657600"/>
          </a:xfrm>
          <a:prstGeom prst="rect">
            <a:avLst/>
          </a:prstGeom>
        </p:spPr>
      </p:pic>
      <p:pic>
        <p:nvPicPr>
          <p:cNvPr id="15" name="図 1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059C901F-11C7-0E49-B3D5-AD150D90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96" y="1829776"/>
            <a:ext cx="3523942" cy="4581125"/>
          </a:xfrm>
          <a:prstGeom prst="rect">
            <a:avLst/>
          </a:prstGeom>
        </p:spPr>
      </p:pic>
      <p:sp>
        <p:nvSpPr>
          <p:cNvPr id="17" name="Oval 10">
            <a:extLst>
              <a:ext uri="{FF2B5EF4-FFF2-40B4-BE49-F238E27FC236}">
                <a16:creationId xmlns:a16="http://schemas.microsoft.com/office/drawing/2014/main" id="{26F9D5D1-240E-F245-A31F-C80FECF76C01}"/>
              </a:ext>
            </a:extLst>
          </p:cNvPr>
          <p:cNvSpPr/>
          <p:nvPr/>
        </p:nvSpPr>
        <p:spPr>
          <a:xfrm>
            <a:off x="10918092" y="4054049"/>
            <a:ext cx="654269" cy="646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826FA5DB-9CD3-C944-87A2-EA7221ECE508}"/>
              </a:ext>
            </a:extLst>
          </p:cNvPr>
          <p:cNvSpPr/>
          <p:nvPr/>
        </p:nvSpPr>
        <p:spPr>
          <a:xfrm flipV="1">
            <a:off x="1763117" y="4497393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A0882B8E-1686-E947-89E4-D741B98B0B9C}"/>
              </a:ext>
            </a:extLst>
          </p:cNvPr>
          <p:cNvSpPr/>
          <p:nvPr/>
        </p:nvSpPr>
        <p:spPr>
          <a:xfrm flipV="1">
            <a:off x="10343931" y="3062438"/>
            <a:ext cx="654269" cy="68103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45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D7D4F9-FD6A-6148-8420-4489DF01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ja-JP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Solenoid (Push-Pull)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EE6BBF-86C0-DC45-991D-F2AFE612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en-US" altLang="ja-JP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kumimoji="1" lang="en-US" altLang="ja-JP">
              <a:solidFill>
                <a:srgbClr val="898989"/>
              </a:solidFill>
            </a:endParaRP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0EBC3092-E1F9-DB42-8596-15F3F3FE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758" y="1825625"/>
            <a:ext cx="7122042" cy="4351338"/>
          </a:xfrm>
        </p:spPr>
        <p:txBody>
          <a:bodyPr/>
          <a:lstStyle/>
          <a:p>
            <a:r>
              <a:rPr lang="en-US" altLang="ja-JP" dirty="0"/>
              <a:t>Click this URL to see the video.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https://www.youtube.com/watch?v=W9j6ZRsOUrI</a:t>
            </a:r>
            <a:endParaRPr lang="ja-JP" altLang="en-US"/>
          </a:p>
          <a:p>
            <a:pPr marL="0" indent="0">
              <a:buNone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555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4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D7D4F9-FD6A-6148-8420-4489DF01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ja-JP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Solenoid Example (Water Valve)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EE6BBF-86C0-DC45-991D-F2AFE612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en-US" altLang="ja-JP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kumimoji="1" lang="en-US" altLang="ja-JP">
              <a:solidFill>
                <a:srgbClr val="898989"/>
              </a:solidFill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9A360A-70DE-AB4B-AC6B-F659FAE5D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514" y="1825625"/>
            <a:ext cx="7321286" cy="4351338"/>
          </a:xfrm>
        </p:spPr>
        <p:txBody>
          <a:bodyPr/>
          <a:lstStyle/>
          <a:p>
            <a:r>
              <a:rPr lang="en-US" altLang="ja-JP" dirty="0"/>
              <a:t>Click this URL to see the video.</a:t>
            </a:r>
          </a:p>
          <a:p>
            <a:pPr marL="0" indent="0">
              <a:buNone/>
            </a:pPr>
            <a:endParaRPr lang="en-US" altLang="ja-JP" dirty="0">
              <a:hlinkClick r:id="rId2"/>
            </a:endParaRPr>
          </a:p>
          <a:p>
            <a:pPr marL="0" indent="0">
              <a:buNone/>
            </a:pPr>
            <a:r>
              <a:rPr lang="en-US" altLang="ja-JP" dirty="0">
                <a:hlinkClick r:id="rId2"/>
              </a:rPr>
              <a:t>https://www.youtube.com/watch?v=tnPnwET4x9k&amp;feature=emb_logo</a:t>
            </a:r>
            <a:endParaRPr lang="ja-JP" altLang="en-US"/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8617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CN" dirty="0"/>
              <a:t>Relay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389206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 relay is a switch that can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 electrically operated.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Electromagnet is used for 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switching.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Check how much is min and 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 voltages to utilize.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Always check the data sheet!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396694" y="6417465"/>
            <a:ext cx="79571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ja-JP" altLang="en-US" sz="105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</a:t>
            </a:r>
            <a:r>
              <a:rPr lang="ja-JP" altLang="en-US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://www.sparkfun.com/produc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ts/100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accessed on Oct- 21-2016. (License: CC BY-NC-SA 3.0)</a:t>
            </a:r>
            <a:endParaRPr lang="ja-JP" alt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"/>
          <a:stretch/>
        </p:blipFill>
        <p:spPr>
          <a:xfrm>
            <a:off x="4314177" y="2015732"/>
            <a:ext cx="7039622" cy="43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0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CN" dirty="0"/>
              <a:t>Relay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0" y="2026818"/>
            <a:ext cx="9603275" cy="40262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Relay is a mechanically controlled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switch, which uses an electromagnet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inside.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When the electric current flows in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to the electromagnet, it can switch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another circuit on/off or between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two circuits in this case.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left figure is the latter kind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page6image13451680">
            <a:extLst>
              <a:ext uri="{FF2B5EF4-FFF2-40B4-BE49-F238E27FC236}">
                <a16:creationId xmlns:a16="http://schemas.microsoft.com/office/drawing/2014/main" id="{7012F8E9-A717-D744-9060-2A18220B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46" y="2512194"/>
            <a:ext cx="4715954" cy="29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06FEC-8651-1C4B-B698-3E408AEE9BAD}"/>
              </a:ext>
            </a:extLst>
          </p:cNvPr>
          <p:cNvSpPr/>
          <p:nvPr/>
        </p:nvSpPr>
        <p:spPr>
          <a:xfrm>
            <a:off x="2027722" y="6300881"/>
            <a:ext cx="93260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Image: from Wikimedia Commons, 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https://upload.wikimedia.org/wikipedia/commons/0/05/Relay_Parts.jpg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(public domain) </a:t>
            </a:r>
            <a:endParaRPr lang="en-US" altLang="ja-CN" sz="105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99DBD9-BCAA-AA42-8B2B-7FBA881A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BCCEE-E559-164B-9E87-FD7243351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4398" cy="4351338"/>
          </a:xfrm>
        </p:spPr>
        <p:txBody>
          <a:bodyPr/>
          <a:lstStyle/>
          <a:p>
            <a:r>
              <a:rPr kumimoji="1" lang="en-US" altLang="ja-CN" dirty="0"/>
              <a:t>There exists several kinds of relays.</a:t>
            </a:r>
          </a:p>
          <a:p>
            <a:pPr lvl="1"/>
            <a:r>
              <a:rPr kumimoji="1" lang="en-US" altLang="ja-CN" dirty="0"/>
              <a:t>SPST – </a:t>
            </a:r>
            <a:r>
              <a:rPr lang="en-US" altLang="ja-CN" dirty="0"/>
              <a:t>Single-Pole Single-Throw</a:t>
            </a:r>
          </a:p>
          <a:p>
            <a:pPr lvl="1"/>
            <a:r>
              <a:rPr kumimoji="1" lang="en-US" altLang="ja-CN" dirty="0"/>
              <a:t>SPDT – Single</a:t>
            </a:r>
            <a:r>
              <a:rPr lang="en-US" altLang="ja-CN" dirty="0"/>
              <a:t>-</a:t>
            </a:r>
            <a:r>
              <a:rPr kumimoji="1" lang="en-US" altLang="ja-CN" dirty="0"/>
              <a:t>Pole Double</a:t>
            </a:r>
            <a:r>
              <a:rPr lang="en-US" altLang="ja-CN" dirty="0"/>
              <a:t>-</a:t>
            </a:r>
            <a:r>
              <a:rPr kumimoji="1" lang="en-US" altLang="ja-CN" dirty="0"/>
              <a:t>Throw</a:t>
            </a:r>
          </a:p>
          <a:p>
            <a:pPr lvl="1"/>
            <a:endParaRPr lang="en-US" altLang="ja-CN" dirty="0"/>
          </a:p>
          <a:p>
            <a:pPr lvl="1"/>
            <a:r>
              <a:rPr kumimoji="1" lang="en-US" altLang="ja-CN" dirty="0"/>
              <a:t>DPST – Double-Pole Single-Throw</a:t>
            </a:r>
          </a:p>
          <a:p>
            <a:pPr lvl="1"/>
            <a:r>
              <a:rPr lang="en-US" altLang="ja-CN" dirty="0"/>
              <a:t>DPDT – Double-pole Double-Throw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00A273-DAAE-4540-9F07-4E9F9A9E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1025" name="Picture 1" descr="page6image13451264">
            <a:extLst>
              <a:ext uri="{FF2B5EF4-FFF2-40B4-BE49-F238E27FC236}">
                <a16:creationId xmlns:a16="http://schemas.microsoft.com/office/drawing/2014/main" id="{2A6E1FB8-D16D-1948-8208-DD3F0F21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742" y="1962944"/>
            <a:ext cx="27813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98327A9-C43A-8743-B51F-E1CFFFF6EF69}"/>
              </a:ext>
            </a:extLst>
          </p:cNvPr>
          <p:cNvSpPr/>
          <p:nvPr/>
        </p:nvSpPr>
        <p:spPr>
          <a:xfrm>
            <a:off x="2668604" y="6411954"/>
            <a:ext cx="8685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Image: from Wikimedia Commons, https://</a:t>
            </a:r>
            <a:r>
              <a:rPr lang="en-US" altLang="ja-CN" sz="1050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commons.wikimedia.org</a:t>
            </a:r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altLang="ja-CN" sz="1050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File:Relay_symbols.svg</a:t>
            </a:r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(public domain) </a:t>
            </a:r>
            <a:endParaRPr lang="en-US" altLang="ja-CN" sz="105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1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B3BCF6-526F-D242-AD86-7AE574AD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86F2-F648-404F-9364-BF6239A8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CN" dirty="0"/>
              <a:t>Here is an example circuit to control a relay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640CCC-4AA3-7941-B6BE-130FD03B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39</a:t>
            </a:fld>
            <a:endParaRPr kumimoji="1" lang="ja-JP" altLang="en-US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2FDBBCBA-6959-844D-86C1-3E06F752A6BE}"/>
              </a:ext>
            </a:extLst>
          </p:cNvPr>
          <p:cNvGrpSpPr/>
          <p:nvPr/>
        </p:nvGrpSpPr>
        <p:grpSpPr>
          <a:xfrm>
            <a:off x="5864993" y="2443965"/>
            <a:ext cx="4684355" cy="3732998"/>
            <a:chOff x="6306146" y="1500734"/>
            <a:chExt cx="5259674" cy="433889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7AF0AFF-3CF8-B042-9B24-0B03DB31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8"/>
            <a:stretch/>
          </p:blipFill>
          <p:spPr>
            <a:xfrm>
              <a:off x="6306146" y="1500734"/>
              <a:ext cx="5259674" cy="433889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3DB004-BACD-A446-97E9-BDC2F2F396EA}"/>
                </a:ext>
              </a:extLst>
            </p:cNvPr>
            <p:cNvSpPr/>
            <p:nvPr/>
          </p:nvSpPr>
          <p:spPr>
            <a:xfrm>
              <a:off x="9005784" y="4998675"/>
              <a:ext cx="438363" cy="4179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13">
            <a:extLst>
              <a:ext uri="{FF2B5EF4-FFF2-40B4-BE49-F238E27FC236}">
                <a16:creationId xmlns:a16="http://schemas.microsoft.com/office/drawing/2014/main" id="{AF370717-304A-224B-B89A-9C947FF65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7"/>
          <a:stretch/>
        </p:blipFill>
        <p:spPr>
          <a:xfrm>
            <a:off x="2535641" y="2443965"/>
            <a:ext cx="2374805" cy="35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A6525-1F64-E847-A023-977B08F0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BCC5-0034-024F-B723-28894835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Just connecting a DC motor</a:t>
            </a:r>
            <a:br>
              <a:rPr lang="en-US" altLang="ja-JP" sz="2000" dirty="0"/>
            </a:br>
            <a:r>
              <a:rPr lang="en-US" altLang="ja-JP" sz="2000" dirty="0"/>
              <a:t>to the Arduino’s digital output</a:t>
            </a:r>
            <a:br>
              <a:rPr lang="en-US" altLang="ja-JP" sz="2000" dirty="0"/>
            </a:br>
            <a:r>
              <a:rPr lang="en-US" altLang="ja-JP" sz="2000" dirty="0"/>
              <a:t>doesn’t work.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8DAC9-2012-804E-9BA6-924E08C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CC9F283-79B7-5D4D-80E3-AA6645EF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2691999" y="3073489"/>
            <a:ext cx="2783840" cy="31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5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B3BCF6-526F-D242-AD86-7AE574AD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86F2-F648-404F-9364-BF6239A8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CN" dirty="0"/>
              <a:t>Explain why we need a diode here.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640CCC-4AA3-7941-B6BE-130FD03B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40</a:t>
            </a:fld>
            <a:endParaRPr kumimoji="1" lang="ja-JP" altLang="en-US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2FDBBCBA-6959-844D-86C1-3E06F752A6BE}"/>
              </a:ext>
            </a:extLst>
          </p:cNvPr>
          <p:cNvGrpSpPr/>
          <p:nvPr/>
        </p:nvGrpSpPr>
        <p:grpSpPr>
          <a:xfrm>
            <a:off x="5864993" y="2443965"/>
            <a:ext cx="4684355" cy="3732998"/>
            <a:chOff x="6306146" y="1500734"/>
            <a:chExt cx="5259674" cy="433889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7AF0AFF-3CF8-B042-9B24-0B03DB31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8"/>
            <a:stretch/>
          </p:blipFill>
          <p:spPr>
            <a:xfrm>
              <a:off x="6306146" y="1500734"/>
              <a:ext cx="5259674" cy="433889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3DB004-BACD-A446-97E9-BDC2F2F396EA}"/>
                </a:ext>
              </a:extLst>
            </p:cNvPr>
            <p:cNvSpPr/>
            <p:nvPr/>
          </p:nvSpPr>
          <p:spPr>
            <a:xfrm>
              <a:off x="9005784" y="4998675"/>
              <a:ext cx="438363" cy="4179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13">
            <a:extLst>
              <a:ext uri="{FF2B5EF4-FFF2-40B4-BE49-F238E27FC236}">
                <a16:creationId xmlns:a16="http://schemas.microsoft.com/office/drawing/2014/main" id="{AF370717-304A-224B-B89A-9C947FF65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7"/>
          <a:stretch/>
        </p:blipFill>
        <p:spPr>
          <a:xfrm>
            <a:off x="2535641" y="2443965"/>
            <a:ext cx="2374805" cy="3571824"/>
          </a:xfrm>
          <a:prstGeom prst="rect">
            <a:avLst/>
          </a:prstGeom>
        </p:spPr>
      </p:pic>
      <p:sp>
        <p:nvSpPr>
          <p:cNvPr id="9" name="Oval 3">
            <a:extLst>
              <a:ext uri="{FF2B5EF4-FFF2-40B4-BE49-F238E27FC236}">
                <a16:creationId xmlns:a16="http://schemas.microsoft.com/office/drawing/2014/main" id="{CE4F545E-7583-C24E-B5A0-C3864A3DED9C}"/>
              </a:ext>
            </a:extLst>
          </p:cNvPr>
          <p:cNvSpPr/>
          <p:nvPr/>
        </p:nvSpPr>
        <p:spPr>
          <a:xfrm flipV="1">
            <a:off x="3985964" y="3595211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5E02A699-4DD3-4541-81FB-2DCAB603E020}"/>
              </a:ext>
            </a:extLst>
          </p:cNvPr>
          <p:cNvSpPr/>
          <p:nvPr/>
        </p:nvSpPr>
        <p:spPr>
          <a:xfrm flipV="1">
            <a:off x="8129532" y="3088481"/>
            <a:ext cx="654269" cy="68103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17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493A68-F224-874D-99AD-6492F6F7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F32D90-A009-0044-A28F-74FA3026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CN" dirty="0"/>
              <a:t>However, there exist various relay modules, which is quite easy to use. 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0904FD-D078-084A-9FBE-9D05D845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3073" name="Picture 1" descr="page9image13544624">
            <a:extLst>
              <a:ext uri="{FF2B5EF4-FFF2-40B4-BE49-F238E27FC236}">
                <a16:creationId xmlns:a16="http://schemas.microsoft.com/office/drawing/2014/main" id="{8A8615C6-A077-2446-814B-22BEA76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1" y="2835275"/>
            <a:ext cx="477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35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049AA-ADFB-1848-90D2-C0A1C66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Ardestan Exercise #2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06066-FB7A-8945-9730-2C5A0F71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program and a circuit that control a push-pull solenoid by a button.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DB60B-AE82-DC4B-B496-DFA575D9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92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049AA-ADFB-1848-90D2-C0A1C66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Ardestan Exercise #3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06066-FB7A-8945-9730-2C5A0F71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Create a program and a circuit that use a relay to switch on/off another circuit with a LED and a resistor by a button.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DB60B-AE82-DC4B-B496-DFA575D9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000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/>
              <a:t>L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earned </a:t>
            </a:r>
            <a:r>
              <a:rPr lang="en-US" altLang="ja-JP" dirty="0"/>
              <a:t>So far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How to use a 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Transistor</a:t>
            </a:r>
          </a:p>
          <a:p>
            <a:pPr lvl="1"/>
            <a:r>
              <a:rPr lang="en-US" altLang="ja-JP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Other Electric Parts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Solenoid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Relay</a:t>
            </a: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MP3 Player</a:t>
            </a:r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400" dirty="0"/>
              <a:t>MINI LCD Display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57147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Session 3.3: </a:t>
            </a:r>
            <a:br>
              <a:rPr lang="en-US" altLang="ja-JP" sz="2800" dirty="0"/>
            </a:br>
            <a:r>
              <a:rPr lang="en-US" altLang="ja-JP" sz="2800" dirty="0"/>
              <a:t>MP3 Player and MINI LCD Display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6D2FDC-8773-D945-B839-A57789935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377B3-4170-2842-8737-9C9D7862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459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860DEC6-3078-5344-AEB0-01620D82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34" y="3178038"/>
            <a:ext cx="5290435" cy="330796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MP3 Player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6313668" cy="4145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below circuit</a:t>
            </a:r>
          </a:p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 sure that the direction of the </a:t>
            </a:r>
            <a:r>
              <a:rPr lang="en-US" altLang="ja-JP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DFPlayer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Mini and the connection are all correct. Otherwise, you can break the </a:t>
            </a:r>
            <a:r>
              <a:rPr lang="en-US" altLang="ja-JP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DFPlayer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Mini. </a:t>
            </a:r>
          </a:p>
        </p:txBody>
      </p:sp>
      <p:pic>
        <p:nvPicPr>
          <p:cNvPr id="6" name="図 5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CA504007-C115-8144-995D-E9325FE6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068" y="1603534"/>
            <a:ext cx="4549045" cy="510678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57E303-B361-2046-97CF-4F7CBBA13B8D}"/>
              </a:ext>
            </a:extLst>
          </p:cNvPr>
          <p:cNvSpPr txBox="1"/>
          <p:nvPr/>
        </p:nvSpPr>
        <p:spPr>
          <a:xfrm>
            <a:off x="4811486" y="5524589"/>
            <a:ext cx="6149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CN" dirty="0">
                <a:latin typeface="Courier New" panose="02070309020205020404" pitchFamily="49" charset="0"/>
                <a:cs typeface="Courier New" panose="02070309020205020404" pitchFamily="49" charset="0"/>
              </a:rPr>
              <a:t>1kΩ</a:t>
            </a:r>
            <a:endParaRPr kumimoji="1" lang="ja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0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4F379F-3851-0644-A91B-B122C629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MP3 Player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4FD52C-DEF8-7D47-A9B3-4F72E74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Prepare a Micro SD.</a:t>
            </a:r>
          </a:p>
          <a:p>
            <a:pPr lvl="1"/>
            <a:r>
              <a:rPr lang="en-US" altLang="ja-JP" dirty="0"/>
              <a:t>Put the MP3 files into the SD card. 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Name your files like 00XX_[song title].mp3, For instance,  </a:t>
            </a:r>
          </a:p>
          <a:p>
            <a:pPr marL="457200" lvl="1" indent="0">
              <a:buNone/>
            </a:pPr>
            <a:r>
              <a:rPr lang="en-US" altLang="ja-JP" dirty="0"/>
              <a:t>0001_song_title.mp3</a:t>
            </a:r>
            <a:br>
              <a:rPr lang="en-US" altLang="ja-JP" dirty="0"/>
            </a:br>
            <a:r>
              <a:rPr lang="en-US" altLang="ja-JP" dirty="0"/>
              <a:t>0002_song_title.mp3 </a:t>
            </a:r>
            <a:br>
              <a:rPr lang="en-US" altLang="ja-JP" dirty="0"/>
            </a:br>
            <a:r>
              <a:rPr lang="en-US" altLang="ja-JP" dirty="0"/>
              <a:t>0003_song_title.mp3 </a:t>
            </a:r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Creates a folder ‘mp3’ under the root directory of your SD card. </a:t>
            </a:r>
          </a:p>
          <a:p>
            <a:pPr marL="457200" lvl="1" indent="0">
              <a:buNone/>
            </a:pPr>
            <a:r>
              <a:rPr lang="en-US" altLang="ja-JP" dirty="0"/>
              <a:t>/mp3/0001_song_title.mp3 </a:t>
            </a:r>
            <a:br>
              <a:rPr lang="en-US" altLang="ja-JP" dirty="0"/>
            </a:br>
            <a:r>
              <a:rPr lang="en-US" altLang="ja-JP" dirty="0"/>
              <a:t>     0002_song_title.mp3 </a:t>
            </a:r>
            <a:br>
              <a:rPr lang="en-US" altLang="ja-JP" dirty="0"/>
            </a:br>
            <a:r>
              <a:rPr lang="en-US" altLang="ja-JP" dirty="0"/>
              <a:t>     0003_song_title.mp3 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		</a:t>
            </a:r>
            <a:r>
              <a:rPr lang="en-US" altLang="ja-JP" dirty="0">
                <a:solidFill>
                  <a:srgbClr val="FF0000"/>
                </a:solidFill>
              </a:rPr>
              <a:t>DO NOT CREATE ANYTHING ELSE IN THE SD CARD! </a:t>
            </a:r>
          </a:p>
          <a:p>
            <a:pPr marL="457200" lvl="1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Otherwise, it may not work as expected.</a:t>
            </a:r>
          </a:p>
          <a:p>
            <a:pPr marL="0" indent="0">
              <a:buNone/>
            </a:pPr>
            <a:endParaRPr lang="en-US" altLang="ja-JP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8CAD5D-8292-0245-9EA6-803E49F0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12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979B23-2D2E-4247-AEE6-1C53C59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MP3 Player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D907B-CC79-9A40-85E4-41A61B8D2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CN" sz="2000" dirty="0"/>
              <a:t>Mac users should execute “</a:t>
            </a:r>
            <a:r>
              <a:rPr lang="en-US" altLang="ja-CN" sz="2000" dirty="0" err="1"/>
              <a:t>dot_clean</a:t>
            </a:r>
            <a:r>
              <a:rPr lang="en-US" altLang="ja-CN" sz="2000" dirty="0"/>
              <a:t> /Volumes/&lt;</a:t>
            </a:r>
            <a:r>
              <a:rPr lang="en-US" altLang="ja-CN" sz="2000" dirty="0" err="1"/>
              <a:t>SDVolumeName</a:t>
            </a:r>
            <a:r>
              <a:rPr lang="en-US" altLang="ja-CN" sz="2000" dirty="0"/>
              <a:t>&gt;” in the Terminal application, to remove unnecessary files in the SD card (always do this!).</a:t>
            </a:r>
          </a:p>
          <a:p>
            <a:pPr marL="0" indent="0">
              <a:buNone/>
            </a:pPr>
            <a:endParaRPr lang="en-US" altLang="ja-CN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3E6FB8-CFA0-544C-9C33-7945C19C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04552EBF-FB57-D941-9B68-63547435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23" y="2722712"/>
            <a:ext cx="6436706" cy="3816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675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38E67-6C7A-014A-9765-25D103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MP3 Player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E04CF-1ED8-614E-8229-CE06B7A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 </a:t>
            </a:r>
            <a:r>
              <a:rPr kumimoji="1" lang="en-US" altLang="ja-JP" dirty="0" err="1"/>
              <a:t>dfplayer_mini</a:t>
            </a:r>
            <a:r>
              <a:rPr kumimoji="1" lang="en-US" altLang="ja-JP" dirty="0"/>
              <a:t> object controls the </a:t>
            </a:r>
            <a:r>
              <a:rPr kumimoji="1" lang="en-US" altLang="ja-JP" dirty="0" err="1"/>
              <a:t>DFPlayer</a:t>
            </a:r>
            <a:r>
              <a:rPr kumimoji="1" lang="en-US" altLang="ja-JP" dirty="0"/>
              <a:t> Mini module.</a:t>
            </a:r>
            <a:endParaRPr lang="en-US" altLang="ja-JP" dirty="0"/>
          </a:p>
          <a:p>
            <a:pPr lvl="1"/>
            <a:r>
              <a:rPr lang="en-US" altLang="ja-JP" dirty="0"/>
              <a:t>When it received an integer value at the left inlet, it is used as the song number to play back.</a:t>
            </a:r>
          </a:p>
          <a:p>
            <a:pPr lvl="1"/>
            <a:r>
              <a:rPr lang="en-US" altLang="ja-JP" dirty="0"/>
              <a:t>An integer value received at the right inlet specifies the playback volume.</a:t>
            </a:r>
          </a:p>
          <a:p>
            <a:pPr lvl="1"/>
            <a:r>
              <a:rPr lang="en-US" altLang="ja-JP" dirty="0"/>
              <a:t>There are also the features such as, pause/start, volume up/down, next/previous. See more details for the help file.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13368-A4F7-D14D-8EC7-75AFE6F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A6B41A-1480-DE4F-9E48-458CDAB1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238"/>
            <a:ext cx="4381500" cy="3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A6525-1F64-E847-A023-977B08F0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BCC5-0034-024F-B723-28894835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Why?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  Arduino can’t supply enough electric current</a:t>
            </a:r>
            <a:br>
              <a:rPr lang="en-US" altLang="ja-JP" sz="1600" dirty="0"/>
            </a:br>
            <a:r>
              <a:rPr lang="en-US" altLang="ja-JP" sz="1600" dirty="0"/>
              <a:t>  to drive a DC motor (the Arduino’s digital</a:t>
            </a:r>
            <a:br>
              <a:rPr lang="en-US" altLang="ja-JP" sz="1600" dirty="0"/>
            </a:br>
            <a:r>
              <a:rPr lang="en-US" altLang="ja-JP" sz="1600" dirty="0"/>
              <a:t>  output can supply max 20mA).</a:t>
            </a:r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8DAC9-2012-804E-9BA6-924E08C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86357E4-0398-A741-93CD-21CC9A78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2691999" y="3073489"/>
            <a:ext cx="2783840" cy="31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8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D1384-8523-3841-BE9B-DC6E2C7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MP3 Player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9F880-E5E5-B54F-98DB-454D0DF2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use the </a:t>
            </a:r>
            <a:r>
              <a:rPr kumimoji="1" lang="en-US" altLang="ja-JP" dirty="0" err="1"/>
              <a:t>dfplayer</a:t>
            </a:r>
            <a:r>
              <a:rPr lang="en-US" altLang="ja-JP" dirty="0" err="1"/>
              <a:t>_mini</a:t>
            </a:r>
            <a:r>
              <a:rPr lang="en-US" altLang="ja-JP" dirty="0"/>
              <a:t> object,</a:t>
            </a:r>
            <a:r>
              <a:rPr lang="ja-JP" altLang="en-US"/>
              <a:t> </a:t>
            </a:r>
            <a:r>
              <a:rPr lang="en-US" altLang="ja-JP" dirty="0"/>
              <a:t>install the </a:t>
            </a:r>
            <a:r>
              <a:rPr lang="en-US" altLang="ja-JP" dirty="0" err="1"/>
              <a:t>DFRobotDFPlayerMini</a:t>
            </a:r>
            <a:r>
              <a:rPr lang="en-US" altLang="ja-JP" dirty="0"/>
              <a:t> library from the Library Manager.</a:t>
            </a:r>
          </a:p>
          <a:p>
            <a:r>
              <a:rPr kumimoji="1" lang="en-US" altLang="ja-JP" dirty="0"/>
              <a:t>Then, unzip the file </a:t>
            </a:r>
            <a:r>
              <a:rPr kumimoji="1" lang="en-US" altLang="ja-JP" dirty="0" err="1"/>
              <a:t>dfplayer</a:t>
            </a:r>
            <a:r>
              <a:rPr lang="en-US" altLang="ja-JP" dirty="0" err="1"/>
              <a:t>_mini</a:t>
            </a:r>
            <a:r>
              <a:rPr lang="en-US" altLang="ja-JP" dirty="0"/>
              <a:t> and place the directory inside your project folder.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88E080-E328-6E43-8798-4C90CCB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7E48FB4B-EAB7-414D-8D8E-B2EE3BB6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47" y="4133850"/>
            <a:ext cx="5066404" cy="2330546"/>
          </a:xfrm>
          <a:prstGeom prst="rect">
            <a:avLst/>
          </a:prstGeom>
        </p:spPr>
      </p:pic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F9C145-A2F1-1B42-995B-2E728DAB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249" y="4133850"/>
            <a:ext cx="2990850" cy="1068161"/>
          </a:xfrm>
          <a:prstGeom prst="rect">
            <a:avLst/>
          </a:prstGeom>
        </p:spPr>
      </p:pic>
      <p:pic>
        <p:nvPicPr>
          <p:cNvPr id="10" name="図 9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887730AB-02F2-3F40-878B-E5FE2D2BD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5344115"/>
            <a:ext cx="1946699" cy="1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7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AB3E56-CC88-B049-8E77-29336BB3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CN" altLang="en-US"/>
          </a:p>
        </p:txBody>
      </p:sp>
      <p:pic>
        <p:nvPicPr>
          <p:cNvPr id="7" name="コンテンツ プレースホルダー 6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8357103B-E324-184B-AF81-5D8F9375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8" y="365125"/>
            <a:ext cx="11726883" cy="5940592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56099-FA6B-CA47-ABA3-0A83FC8C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106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D1384-8523-3841-BE9B-DC6E2C7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Ardestan Exercise #4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9F880-E5E5-B54F-98DB-454D0DF2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mp3 player with three buttons</a:t>
            </a:r>
          </a:p>
          <a:p>
            <a:pPr lvl="1"/>
            <a:r>
              <a:rPr lang="en-US" altLang="ja-JP" dirty="0"/>
              <a:t>start playing when the left button is pressed.</a:t>
            </a:r>
          </a:p>
          <a:p>
            <a:pPr lvl="1"/>
            <a:r>
              <a:rPr lang="en-US" altLang="ja-JP" dirty="0"/>
              <a:t>pause when the middle button is pressed.</a:t>
            </a:r>
          </a:p>
          <a:p>
            <a:pPr lvl="1"/>
            <a:r>
              <a:rPr kumimoji="1" lang="en-US" altLang="ja-JP" dirty="0"/>
              <a:t>skip to the next song when the right button is pressed.</a:t>
            </a:r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88E080-E328-6E43-8798-4C90CCB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850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D9E7B-1332-384E-AAEA-0F94F2FE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 LCD Display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A7A309-CA77-0743-B45D-6749223B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2650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Ardestan also provides an object for </a:t>
            </a:r>
            <a:r>
              <a:rPr lang="en-US" altLang="ja-JP" sz="2400" dirty="0" err="1"/>
              <a:t>lcd</a:t>
            </a:r>
            <a:r>
              <a:rPr lang="en-US" altLang="ja-JP" sz="2400" dirty="0"/>
              <a:t> displays.</a:t>
            </a:r>
          </a:p>
          <a:p>
            <a:endParaRPr lang="en-US" altLang="ja-JP" sz="2400" dirty="0"/>
          </a:p>
          <a:p>
            <a:r>
              <a:rPr lang="en-US" altLang="ja-JP" sz="2400" dirty="0"/>
              <a:t>Currently only supports an LCD display with the i2c interface (the LCD controller should be HD44780-compatible; most LCD displays uses this).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A3CDFF-FE15-E943-8771-743C7658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FECCB45-82FD-F441-825E-1896AE59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5" y="1562657"/>
            <a:ext cx="4486275" cy="44862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24951B-649C-084A-95F0-06541167B9D2}"/>
              </a:ext>
            </a:extLst>
          </p:cNvPr>
          <p:cNvSpPr txBox="1"/>
          <p:nvPr/>
        </p:nvSpPr>
        <p:spPr>
          <a:xfrm>
            <a:off x="3052732" y="6048932"/>
            <a:ext cx="816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 https://www.sparkfun.com/products/9395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(CC BY 2.0)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042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3ECD5F-1A30-2D40-B84C-A15EDC77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 LCD Display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F0132A-7842-0A4D-B5DB-8C89CBA3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Connect the Mini LCD Player to the Arduino as below</a:t>
            </a:r>
            <a:endParaRPr kumimoji="1" lang="ja-JP" altLang="en-US" sz="24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6C03C1-53EE-BA44-8B41-A5FA8933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7" name="図 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21CDDA8-9E72-2C4C-87E2-D918EC36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2662635"/>
            <a:ext cx="8032750" cy="35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5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38E67-6C7A-014A-9765-25D103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 LCD Display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E04CF-1ED8-614E-8229-CE06B7A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 lcdi2c_hd44780 object can be used to control a HD44780-compatible i2c LCD display.</a:t>
            </a:r>
          </a:p>
          <a:p>
            <a:endParaRPr lang="en-US" altLang="ja-JP" dirty="0"/>
          </a:p>
          <a:p>
            <a:r>
              <a:rPr lang="en-US" altLang="ja-JP" dirty="0"/>
              <a:t>The object will display string/integer/float values (that are received at the left-most inlet) at the current cursor position of the LCD display.</a:t>
            </a:r>
          </a:p>
          <a:p>
            <a:r>
              <a:rPr lang="en-US" altLang="ja-JP" dirty="0"/>
              <a:t>See the help file for more details.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13368-A4F7-D14D-8EC7-75AFE6F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355B2B8-D605-5545-AD79-E6D52BD9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88648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8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38E67-6C7A-014A-9765-25D103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 LCD Display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E04CF-1ED8-614E-8229-CE06B7A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To use the lcdi2c_hd44780 object, first install the hd44780 library from the Library Manager.</a:t>
            </a:r>
          </a:p>
          <a:p>
            <a:r>
              <a:rPr lang="en-US" altLang="ja-JP" dirty="0"/>
              <a:t>Then, unzip the file: lcdi2c_hd44780 to your project directory.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13368-A4F7-D14D-8EC7-75AFE6F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D5F0B80-4770-7444-B907-0807D435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29685"/>
            <a:ext cx="5492750" cy="2526665"/>
          </a:xfrm>
          <a:prstGeom prst="rect">
            <a:avLst/>
          </a:prstGeom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E9C00E7-ED75-C24D-AE81-679802FF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183" y="3829685"/>
            <a:ext cx="3078280" cy="24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2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61C63-B55E-CF47-8A26-5E7990D8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CN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2DF50F-F6F4-284A-ABC4-9AC75328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8393E99B-B2B0-AE45-B682-2086EBC43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CN" altLang="en-US"/>
          </a:p>
        </p:txBody>
      </p:sp>
      <p:pic>
        <p:nvPicPr>
          <p:cNvPr id="9" name="コンテンツ プレースホルダー 5">
            <a:extLst>
              <a:ext uri="{FF2B5EF4-FFF2-40B4-BE49-F238E27FC236}">
                <a16:creationId xmlns:a16="http://schemas.microsoft.com/office/drawing/2014/main" id="{4406B7B9-31FE-A046-B72A-77B03D95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31" y="329944"/>
            <a:ext cx="9138138" cy="61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87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D1384-8523-3841-BE9B-DC6E2C7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Ardestan Exercise #5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9F880-E5E5-B54F-98DB-454D0DF2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mp3 player with a </a:t>
            </a:r>
            <a:r>
              <a:rPr lang="en-US" altLang="ja-JP" dirty="0"/>
              <a:t>m</a:t>
            </a:r>
            <a:r>
              <a:rPr kumimoji="1" lang="en-US" altLang="ja-JP" dirty="0"/>
              <a:t>ini LCD display.</a:t>
            </a:r>
          </a:p>
          <a:p>
            <a:endParaRPr lang="en-US" altLang="ja-JP" dirty="0"/>
          </a:p>
          <a:p>
            <a:pPr lvl="1"/>
            <a:r>
              <a:rPr kumimoji="1" lang="en-US" altLang="ja-JP" dirty="0"/>
              <a:t>Display a current song number of the mp</a:t>
            </a:r>
            <a:r>
              <a:rPr lang="en-US" altLang="ja-JP" dirty="0"/>
              <a:t>3 player in the LCD display (show some message like “Song No: 2”) at the first row of the display.</a:t>
            </a:r>
          </a:p>
          <a:p>
            <a:pPr marL="457200" lvl="1" indent="0">
              <a:buNone/>
            </a:pP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Let the play back volume be controlled by a potentiometer. Display the current volume at the second row of the display.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88E080-E328-6E43-8798-4C90CCB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42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>
                <a:solidFill>
                  <a:srgbClr val="FF0000"/>
                </a:solidFill>
              </a:rPr>
              <a:t>L</a:t>
            </a:r>
            <a:r>
              <a:rPr kumimoji="1"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earned </a:t>
            </a:r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</a:t>
            </a:r>
            <a:endParaRPr kumimoji="1" lang="ja-JP" alt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How to use a 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Transistor</a:t>
            </a:r>
          </a:p>
          <a:p>
            <a:pPr lvl="1"/>
            <a:r>
              <a:rPr lang="en-US" altLang="ja-JP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sz="2400" dirty="0">
                <a:solidFill>
                  <a:srgbClr val="FF0000"/>
                </a:solidFill>
              </a:rPr>
              <a:t>Other Electric Parts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Solenoid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Relay</a:t>
            </a: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solidFill>
                  <a:srgbClr val="FF0000"/>
                </a:solidFill>
              </a:rPr>
              <a:t>MP3 Player</a:t>
            </a:r>
          </a:p>
          <a:p>
            <a:pPr lvl="1"/>
            <a:endParaRPr lang="en-US" altLang="ja-JP" sz="2000" dirty="0">
              <a:solidFill>
                <a:srgbClr val="FF0000"/>
              </a:solidFill>
            </a:endParaRPr>
          </a:p>
          <a:p>
            <a:pPr lvl="1"/>
            <a:endParaRPr lang="en-US" altLang="ja-JP" sz="2000" dirty="0">
              <a:solidFill>
                <a:srgbClr val="FF0000"/>
              </a:solidFill>
            </a:endParaRPr>
          </a:p>
          <a:p>
            <a:pPr lvl="1"/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en-US" altLang="ja-JP" sz="2400" dirty="0">
                <a:solidFill>
                  <a:srgbClr val="FF0000"/>
                </a:solidFill>
              </a:rPr>
              <a:t>MINI LCD Display</a:t>
            </a:r>
            <a:endParaRPr lang="ja-JP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6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C3ED0882-E1DC-F44D-9B13-9BEB8E652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2691999" y="3073489"/>
            <a:ext cx="2783840" cy="31034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15A6525-1F64-E847-A023-977B08F0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BCC5-0034-024F-B723-28894835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Why?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  Arduino can’t supply enough electric current</a:t>
            </a:r>
            <a:br>
              <a:rPr lang="en-US" altLang="ja-JP" sz="1600" dirty="0"/>
            </a:br>
            <a:r>
              <a:rPr lang="en-US" altLang="ja-JP" sz="1600" dirty="0"/>
              <a:t>  to drive a DC motor (the </a:t>
            </a:r>
            <a:r>
              <a:rPr lang="en-US" altLang="ja-JP" sz="1600" dirty="0" err="1"/>
              <a:t>Arduino;s</a:t>
            </a:r>
            <a:r>
              <a:rPr lang="en-US" altLang="ja-JP" sz="1600" dirty="0"/>
              <a:t> digital</a:t>
            </a:r>
            <a:br>
              <a:rPr lang="en-US" altLang="ja-JP" sz="1600" dirty="0"/>
            </a:br>
            <a:r>
              <a:rPr lang="en-US" altLang="ja-JP" sz="1600" dirty="0"/>
              <a:t>  output can supply max 20mA).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chemeClr val="accent1"/>
                </a:solidFill>
              </a:rPr>
              <a:t>  </a:t>
            </a:r>
            <a:endParaRPr lang="en-US" altLang="ja-JP" sz="1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8DAC9-2012-804E-9BA6-924E08C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0014A7-646F-A949-959D-5FFAD4ACBCBA}"/>
              </a:ext>
            </a:extLst>
          </p:cNvPr>
          <p:cNvSpPr txBox="1"/>
          <p:nvPr/>
        </p:nvSpPr>
        <p:spPr>
          <a:xfrm>
            <a:off x="838200" y="3494935"/>
            <a:ext cx="100236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need an external power supply and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</a:t>
            </a:r>
            <a:r>
              <a:rPr lang="en-US" altLang="ja-JP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trol it by the Arduino’s digital/analog output.</a:t>
            </a:r>
            <a:endParaRPr kumimoji="1" lang="ja-JP" altLang="en-US" sz="24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Transistors can be used to </a:t>
            </a:r>
            <a:r>
              <a:rPr lang="en-US" altLang="ja-JP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amplify 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electric current.</a:t>
            </a:r>
          </a:p>
          <a:p>
            <a:endParaRPr lang="en-US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transistor has 3 legs.</a:t>
            </a:r>
          </a:p>
          <a:p>
            <a:pPr lvl="1"/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Emitter</a:t>
            </a:r>
          </a:p>
          <a:p>
            <a:pPr lvl="1"/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Collector</a:t>
            </a:r>
          </a:p>
          <a:p>
            <a:pPr lvl="1"/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</a:p>
          <a:p>
            <a:pPr marL="457200" lvl="1" indent="0">
              <a:buNone/>
            </a:pPr>
            <a:endParaRPr lang="en-US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the current flows from the </a:t>
            </a:r>
            <a:r>
              <a:rPr lang="en-US" altLang="ja-JP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to the </a:t>
            </a:r>
            <a:r>
              <a:rPr lang="en-US" altLang="ja-JP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emitter,</a:t>
            </a:r>
            <a:br>
              <a:rPr lang="en-US" altLang="ja-JP" sz="16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transistor amplifies the current from collector to emitter.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713" y="6444425"/>
            <a:ext cx="112885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Image: https://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/wiki/Transistor#/media/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File:Transistor_Simple_Circuit_Diagram_with_NPN_Labels.svg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(license: CC-BY-SA 3.0).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19" y="1779936"/>
            <a:ext cx="3573780" cy="3573780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19677263">
            <a:off x="7976076" y="4184729"/>
            <a:ext cx="1360884" cy="1129823"/>
          </a:xfrm>
          <a:prstGeom prst="arc">
            <a:avLst>
              <a:gd name="adj1" fmla="val 18574391"/>
              <a:gd name="adj2" fmla="val 1756353"/>
            </a:avLst>
          </a:prstGeom>
          <a:ln w="730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73905" y="2398586"/>
            <a:ext cx="0" cy="2387600"/>
          </a:xfrm>
          <a:prstGeom prst="straightConnector1">
            <a:avLst/>
          </a:prstGeom>
          <a:ln w="219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64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451579" y="2015732"/>
            <a:ext cx="9603275" cy="4183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pin order of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PN2222A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transistor is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assigned as shown on the right.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pin order 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among transistors.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Be sure to check the pin order of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your transistor.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E2DB3621-0B22-D74F-B51D-F5C674D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54" y="2385134"/>
            <a:ext cx="2641600" cy="31877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D8DAF9A3-F95D-FF4E-9839-4BF4EF1152D7}"/>
              </a:ext>
            </a:extLst>
          </p:cNvPr>
          <p:cNvSpPr txBox="1"/>
          <p:nvPr/>
        </p:nvSpPr>
        <p:spPr>
          <a:xfrm>
            <a:off x="10176787" y="5373558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40703A6C-17A0-154B-8DA5-C549012BAD64}"/>
              </a:ext>
            </a:extLst>
          </p:cNvPr>
          <p:cNvSpPr txBox="1"/>
          <p:nvPr/>
        </p:nvSpPr>
        <p:spPr>
          <a:xfrm>
            <a:off x="9583715" y="5376126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E2790B7C-F728-0446-904A-6BC9B0329351}"/>
              </a:ext>
            </a:extLst>
          </p:cNvPr>
          <p:cNvSpPr txBox="1"/>
          <p:nvPr/>
        </p:nvSpPr>
        <p:spPr>
          <a:xfrm>
            <a:off x="8936941" y="5373558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Let’s build a circuit</a:t>
            </a:r>
            <a:br>
              <a:rPr lang="en-US" altLang="ja-JP" dirty="0"/>
            </a:br>
            <a:r>
              <a:rPr lang="en-US" altLang="ja-JP" dirty="0"/>
              <a:t>with a transistor!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22BD9B34-D6B2-E742-8BC5-97218C509CA6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09EC3B59-A5EB-F440-83BE-D71EDA601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A72D6C5C-5BB3-C64C-A481-65CE99987C31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46A10A0D-4D7B-AE4B-932B-67892086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10" y="2673795"/>
            <a:ext cx="4555981" cy="3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0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2592</Words>
  <Application>Microsoft Macintosh PowerPoint</Application>
  <PresentationFormat>ワイド画面</PresentationFormat>
  <Paragraphs>486</Paragraphs>
  <Slides>59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4" baseType="lpstr">
      <vt:lpstr>游ゴシック</vt:lpstr>
      <vt:lpstr>游ゴシック Light</vt:lpstr>
      <vt:lpstr>Arial</vt:lpstr>
      <vt:lpstr>Courier New</vt:lpstr>
      <vt:lpstr>Office テーマ</vt:lpstr>
      <vt:lpstr>Session 3: DC Motor,Transistor, Flyback Diode, and Other Parts</vt:lpstr>
      <vt:lpstr>What We Learn Today</vt:lpstr>
      <vt:lpstr>Session 3.1:  How to Use a DC Motor</vt:lpstr>
      <vt:lpstr>DC Motor</vt:lpstr>
      <vt:lpstr>DC Motor</vt:lpstr>
      <vt:lpstr>DC Motor</vt:lpstr>
      <vt:lpstr>Transistor</vt:lpstr>
      <vt:lpstr>Transistor</vt:lpstr>
      <vt:lpstr>Transistor</vt:lpstr>
      <vt:lpstr>Transistor</vt:lpstr>
      <vt:lpstr>Transistor</vt:lpstr>
      <vt:lpstr>Transistor</vt:lpstr>
      <vt:lpstr>DC Motor</vt:lpstr>
      <vt:lpstr>DC Motor</vt:lpstr>
      <vt:lpstr>Flyback Diode</vt:lpstr>
      <vt:lpstr>Flyback Diode</vt:lpstr>
      <vt:lpstr>Flyback Diode</vt:lpstr>
      <vt:lpstr>Flyback Diode</vt:lpstr>
      <vt:lpstr>Flyback Diode</vt:lpstr>
      <vt:lpstr>Flyback Diode</vt:lpstr>
      <vt:lpstr>Flyback Diode</vt:lpstr>
      <vt:lpstr>Flyback Diode</vt:lpstr>
      <vt:lpstr>Flyback Diode</vt:lpstr>
      <vt:lpstr>Transistor</vt:lpstr>
      <vt:lpstr>Transistor</vt:lpstr>
      <vt:lpstr>Transistor</vt:lpstr>
      <vt:lpstr>Transistor</vt:lpstr>
      <vt:lpstr>Ardestan Exercise #1</vt:lpstr>
      <vt:lpstr>What We Learned So far</vt:lpstr>
      <vt:lpstr>Session 3.2:  Other Electric Parts</vt:lpstr>
      <vt:lpstr>Solenoid</vt:lpstr>
      <vt:lpstr>Solenoid</vt:lpstr>
      <vt:lpstr>Solenoid</vt:lpstr>
      <vt:lpstr>Solenoid (Push-Pull)</vt:lpstr>
      <vt:lpstr>Solenoid Example (Water Valve)</vt:lpstr>
      <vt:lpstr>Relay</vt:lpstr>
      <vt:lpstr>Relay</vt:lpstr>
      <vt:lpstr>Relay</vt:lpstr>
      <vt:lpstr>Relay</vt:lpstr>
      <vt:lpstr>Relay</vt:lpstr>
      <vt:lpstr>Relay</vt:lpstr>
      <vt:lpstr>Ardestan Exercise #2</vt:lpstr>
      <vt:lpstr>Ardestan Exercise #3</vt:lpstr>
      <vt:lpstr>What We Learned So far</vt:lpstr>
      <vt:lpstr>Session 3.3:  MP3 Player and MINI LCD Display</vt:lpstr>
      <vt:lpstr>MP3 Player</vt:lpstr>
      <vt:lpstr>MP3 Player</vt:lpstr>
      <vt:lpstr>MP3 Player</vt:lpstr>
      <vt:lpstr>MP3 Player</vt:lpstr>
      <vt:lpstr>MP3 Player</vt:lpstr>
      <vt:lpstr>PowerPoint プレゼンテーション</vt:lpstr>
      <vt:lpstr>Ardestan Exercise #4</vt:lpstr>
      <vt:lpstr>Mini LCD Display</vt:lpstr>
      <vt:lpstr>Mini LCD Display</vt:lpstr>
      <vt:lpstr>Mini LCD Display</vt:lpstr>
      <vt:lpstr>Mini LCD Display</vt:lpstr>
      <vt:lpstr>PowerPoint プレゼンテーション</vt:lpstr>
      <vt:lpstr>Ardestan Exercise #5</vt:lpstr>
      <vt:lpstr>What We Learned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#2 : Review</dc:title>
  <dc:creator>Hiroki NISHINO</dc:creator>
  <cp:lastModifiedBy>hiroki.nishino@gmail.com</cp:lastModifiedBy>
  <cp:revision>62</cp:revision>
  <dcterms:created xsi:type="dcterms:W3CDTF">2020-07-20T21:47:19Z</dcterms:created>
  <dcterms:modified xsi:type="dcterms:W3CDTF">2020-08-08T18:28:16Z</dcterms:modified>
</cp:coreProperties>
</file>